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 id="2147483669"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17D800-BEC1-4EE2-B4FE-5A17B540EBDF}">
  <a:tblStyle styleId="{0117D800-BEC1-4EE2-B4FE-5A17B540EBDF}"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9302F57-B402-447E-86F8-B7286FE85C2E}"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A3EE463F-488D-4DFF-BB8F-CA2898CDA3BF}" styleName="Table_2">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8212C5EA-CAB5-4260-AE2B-A5C9B0949976}"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EFF"/>
          </a:solidFill>
        </a:fill>
      </a:tcStyle>
    </a:wholeTbl>
    <a:band1H>
      <a:tcTxStyle/>
      <a:tcStyle>
        <a:tcBdr/>
        <a:fill>
          <a:solidFill>
            <a:srgbClr val="CBFDFE"/>
          </a:solidFill>
        </a:fill>
      </a:tcStyle>
    </a:band1H>
    <a:band2H>
      <a:tcTxStyle/>
      <a:tcStyle>
        <a:tcBdr/>
      </a:tcStyle>
    </a:band2H>
    <a:band1V>
      <a:tcTxStyle/>
      <a:tcStyle>
        <a:tcBdr/>
        <a:fill>
          <a:solidFill>
            <a:srgbClr val="CBFDFE"/>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1114" autoAdjust="0"/>
  </p:normalViewPr>
  <p:slideViewPr>
    <p:cSldViewPr snapToGrid="0">
      <p:cViewPr varScale="1">
        <p:scale>
          <a:sx n="72" d="100"/>
          <a:sy n="72" d="100"/>
        </p:scale>
        <p:origin x="780" y="6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d33bfcf96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context of Global FinTech Corp. exploration into various use cases for AI in the financial services industry, the evaluation of each use case's data management complexity has been considered across several dimensions, including Master Data Management, Reference Data Management, Metadata Management, Big Data Management, Data Quality Management, Data Architecture, Data Retention/Archiving, Privacy/Security, and Ethical Data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use cases of Digital Personal Assistants/Chatbots and Process Automation rank highest in terms of ease of data management, each with an average score of 3.778 out of 5. These areas involve a significant amount of customer interaction data and straightforward reference data, making it easier to manage. However, the high volume of data in these cases could pose challenges in Big Data Management.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Trade Settlements and Investment Predictions follow with average scores of 3.333 and 3.222, respectively. For these, the diversity of data sources and the need for real-time data processing are factors that contribute to their complexity.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Consumer Marketing and Cross-Selling, Portfolio Management, and Automated Wealth Advisor (Wealth Bot) have similar scores, reflecting the balance between the complexities of handling diverse data sources and the benefits of relatively straightforward reference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Fraud Detection and Credit Scoring score lower, at 2.889, due to the critical need for high data quality, data privacy, and security, coupled with the complex data architecture necessary for real-time processing.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summary, while all these use cases present unique opportunities for AI transformation in the financial services industry, they also pose varying levels of challenges in data governance and data compliance considerations.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84" name="Google Shape;284;g23d33bfcf96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3d33bfcf96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Implementing artificial intelligence (AI) technologies in various operations and services in the financial industry can bring forth transformational changes. However, gauging the impact and success of such initiatives requires meticulous measurement and monitoring of predefined Key Performance Indicators (KPIs). The ease of this measurement varies depending on the particular AI use case.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use cases like Digital Personal Assistants and Chatbots, Investment Predictions, and Process Automation, the ease of measurement is relatively high, scoring 5/5. This is predominantly due to the direct nature of their KPIs which can be straightforwardly derived from system reports and customer surveys. For instance, a chatbot’s effectiveness can be quickly gauged by the reduction in response time, the percentage of inquiries handled, and improvements in customer satisfaction scores. Similar principles apply to Investment Predictions and Process Automation where their success is linked to observable and measurable metrics.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 the other hand, Credit Scoring and Consumer Marketing and Cross-Selling have a slightly lower ease of measurement score of 4/5. In these cases, improvements can be observed and quantified, but attributing the extent of these improvements to the AI/ML model specifically can be challenging due to the presence of other influencing factors.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Further down the scale, we find Fraud Detection, NLP for Customer Contracts,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Despite the variance in ease of measurement across different use cases, it is important for organizations to not shy away from leveraging AI due to measurement challenges. Instead, the focus should be on developing robust, multi-faceted, and adaptable measurement frameworks. These frameworks should be capable of accurately capturing the holistic impact of AI implementations, thereby helping organizations to continually optimize their AI strategies and maximize their return on investment. Through this approach, the financial industry can harness the full potential of AI to drive innovation, efficiency, and growth.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91" name="Google Shape;291;g23d33bfcf96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3d33bfcf96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evolving landscape of data-driven decision-making, various use cases emphasize the critical role of data visualization and modelling in answering pertinent business questions. The challenge of optimizing customer service interactions and bolstering sales via Digital Personal Assistants and Chatbots presents a complexity score of 4, indicating the sophisticated nature of the data analysis required. Similarly, with a score of 4, the automation of contract analysis through Natural Language Processing (NLP) for Customer Contracts, and the quest to maximize profits in High-Frequency Algorithmic Trading, indicate the intricacies involved in these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proactive identification and prevention of fraudulent activities under Fraud Detection have a complexity score of 3, mirroring the continual evolution of fraud patterns and the persistent need for real-time data analysis. This score is also reflected in the challenges of optimizing Portfolio Management to cater to various risk profiles, forecasting Investment Predictions based on current data, discerning the next potential product a consumer might buy in Consumer Marketing and Cross-Selling, and devising an Automated Wealth Advisor or "Wealth Bot" that can dispense personalized investment advice.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Credit Scoring, with its focus on predicting the likelihood of a customer defaulting on credit, fetches a score of 2. This signifies the availability of established methodologies, albeit their efficiency being contingent on data quality. Likewise, the task of pinpointing inefficiencies in existing processes under Process Automation and the ambition to streamline and secure the Trade Settlements process are both marked with a score of 2. These scores underline the structured nature of the processes in question, although they often demand a thorough domain understanding. Across these use cases, the essence remains consistent: harnessing the power of data to make informed, strategic decisions.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98" name="Google Shape;298;g23d33bfcf96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3d33bfcf96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23d33bfcf96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3d33bfcf96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23d33bfcf96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3d33bfcf96_0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23d33bfcf96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3d33bfcf96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3d33bfcf96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d33bfcf96_0_2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23d33bfcf96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3d33bfcf96_0_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3d33bfcf96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3d33bfcf96_0_2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g23d33bfcf96_0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3d33bfcf96_0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23d33bfcf96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3d33bfcf96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3d33bfcf96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3d33bfcf9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23d33bfcf9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d33bfcf96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digital revolution in finance has ushered in a multitude of transformative use cases. After an exhaustive analysis, we identified the top 10 potential game-changers.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Prioritization of Use Cases on Data: The essence of any digital transformation hinges on data. By prioritizing the use cases based on data relevance and criticality, businesses can make informed decisions.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2. Ease of Implementing the Architecture: A seamless architecture implementation is vital. We've ranked use cases based on the simplicity of rolling out their respective digital architectures.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3. Recommendation of End-State Architecture: Our analysis offers a blueprint – from data sourcing and ingestion to preparation, examination, publishing, and finally, consumption. This ensures optimal data flow and utility.</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4. Data Governance, Compliance &amp; Ethics: Digital use cases were scrutinized against stringent benchmarks of processes, policies, and standards. This guarantees data's integrity, availability, and accessibility while upholding ethical standards.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5. Assess Viability of Tracking Outcomes: For effective digitization, tracking outcomes is crucial. We’ve assessed the feasibility of monitoring metrics and the tools required to gauge the results.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6. Analytical Approaches to Solve Use Cases: The spotlight is on leveraging machine learning and advanced data visualization techniques. These strategies unearth deep insights, driving the success of the identified use cases.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7. Digital Transformation Roadmap: A comprehensive readout from the digital transformation discovery phase is presented. This roadmap outlines milestones and proffers solutions, charting a clear course for digital integration in finance.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summary, the Global Finance Corporation is ripe for digital disruption. By prioritizing data-centric use cases, adhering to governance standards, and leveraging cutting-edge analytical approaches, there is immense potential to redefine financial processes and deliver unparalleled value.</a:t>
            </a:r>
          </a:p>
          <a:p>
            <a:pPr marL="0" lvl="0" indent="0" algn="l" rtl="0">
              <a:spcBef>
                <a:spcPts val="0"/>
              </a:spcBef>
              <a:spcAft>
                <a:spcPts val="0"/>
              </a:spcAft>
              <a:buNone/>
            </a:pPr>
            <a:endParaRPr dirty="0"/>
          </a:p>
        </p:txBody>
      </p:sp>
      <p:sp>
        <p:nvSpPr>
          <p:cNvPr id="220" name="Google Shape;220;g23d33bfcf96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3d33bfcf96_0_1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Digital Transformation Roadmap for GFC brings a plethora of opportunities for improving efficiency, customer satisfaction, and the bottom line. Each transformation area offers unique advantages, with the most impactful being Fraud Detection, Digital Personal Assistants/Chatbots, and Investment Predictions.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Fraud Detection emerged as the highest scoring transformation area with an average score of 4.25. This transformation stands to benefit numerous groups, with potential for significant cost reduction, high alignment with GFC's strategic mission, and a notable societal impact. It also directly impacts the financial security of consumers and the reputation of the organization, thus making it a high-priority area.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Close behind is the implementation of Digital Personal Assistants and Chatbots, scoring an average of 4.125. The deployment of this technology not only benefits a broad range of groups but also reduces costs significantly, improves customer satisfaction, and is closely aligned with GFC's strategic mission. This transformation could have a large impact on the volume of individuals benefitting from instant, round-the-clock customer service.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Investment Predictions, with an average score of 4, offers significant benefits to various groups, enhances customer satisfaction, and potentially boosts profits. It aligns well with GFC's strategic mission and has a considerable impact on consumer outcomes, specifically in the realm of investment advisory services.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While all areas of transformation present promising opportunities for improvement, it is essential for GFC to prioritize them based on their strategic objectives, resource availability, and the urgency of customer and market demands. These digital initiatives could prove instrumental in maintaining GFC's competitive edge in the rapidly evolving FinTech landscape.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63" name="Google Shape;263;g23d33bfcf96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d33bfcf96_0_1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High Frequency Trading and Algorithmic Trading and Fraud Detection stand at the top of the ranking with an average score of 4.625. The nature of these areas necessitates real-time, high-quality, and structured data, which is highly available in GFC. These transformation initiatives could potentially yield a high impact on the firm's trading capabilities and risk management while also driving significant value.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Next are Trade Settlements and Investment Predictions, both scoring an average of 4.5. These transformation opportunities align well with the strategic mission of the company and would impact a large volume of customers. Their success can also be directly measured, leading to noticeable improvements in operational efficiency and customer satisfaction.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Portfolio Management, Digital and Personal Assistants/Chatbots, Consumer Marketing and Cross-Selling, and Automated Wealth Advisor (Wealth Bot) follow closely with an average score of 4.375. These transformations would enhance the customer experience and broaden the firm's service offerings. With the high-quality data available, these initiatives are expected to have a significant impact on customer outcomes.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Process Automation and Credit Scoring come next with an average score of 4.25. The potential benefits from these transformations range from enhanced operational efficiency to expanded market segments, although the availability of all necessary data may vary.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Finally, NLP for Customer Contracts is at the bottom with an average score of 3.375. Despite the lower score, this transformation could still drive substantial value by streamlining contract management and reducing legal risks. The key challenge lies in handling the variety of unstructured data inherent in contracts, requiring a more specialized data management approach.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Overall, GFC's journey to digital transformation appears promising across the board, with several high-impact opportunities identified. The successful execution of these initiatives, however, would largely depend on the effective utilization and management of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70" name="Google Shape;270;g23d33bfcf96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3d33bfcf96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indent="457200">
              <a:lnSpc>
                <a:spcPct val="20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Data ingestion, encompassing both static and streaming data, varies in terms of volume, variety, velocity, complexity of data processing, and ease of enterprise architecture implementation. For fraud detection, a considerable amount of data is ingested (scored 4 for volume), showing the highest variety (5) and complexity in data processing (5). This culminates in an average score of 4.000, making it the most complex use case in the list. Investment predictions follow closely with similar volumes and variety of data but slightly lower complexity (4) leading to an average score of 3.833. Meanwhile, trade settlements and process automation are at the simpler end of the spectrum, scoring 2.833 and 2.500 respectively, showing a lower data intensity and complexity.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Portfolio management deals with substantial volumes of data (4) and moderate variety (4), with a processing complexity also rated at 4. The average score for this use case stands at 3.500. Digital assistants and chatbots, consumer marketing, and NLP for customer contracts have comparable average scores of 3.333, highlighting the middle-tier complexity they offer. These systems handle different volumes and varieties, but their overall data processing challenges remain similar.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200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Lastly, automated wealth advisors (or "wealth bots") and credit scoring processes deal with moderate volumes, variety, and processing complexities, each achieving an average score of 3.167. This indicates a balanced data ingestion demand for these use cases, positioning them in the mid-range for overall complexity and architectural challenges.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
        <p:nvSpPr>
          <p:cNvPr id="277" name="Google Shape;277;g23d33bfcf96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Contents slide layout">
  <p:cSld name="6_Contents slide layout">
    <p:bg>
      <p:bgPr>
        <a:blipFill>
          <a:blip r:embed="rId2">
            <a:alphaModFix/>
          </a:blip>
          <a:stretch>
            <a:fillRect/>
          </a:stretch>
        </a:blip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3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spTree>
      <p:nvGrpSpPr>
        <p:cNvPr id="1" name="Shape 39"/>
        <p:cNvGrpSpPr/>
        <p:nvPr/>
      </p:nvGrpSpPr>
      <p:grpSpPr>
        <a:xfrm>
          <a:off x="0" y="0"/>
          <a:ext cx="0" cy="0"/>
          <a:chOff x="0" y="0"/>
          <a:chExt cx="0" cy="0"/>
        </a:xfrm>
      </p:grpSpPr>
      <p:grpSp>
        <p:nvGrpSpPr>
          <p:cNvPr id="40" name="Google Shape;40;p15"/>
          <p:cNvGrpSpPr/>
          <p:nvPr/>
        </p:nvGrpSpPr>
        <p:grpSpPr>
          <a:xfrm>
            <a:off x="4937849" y="1224906"/>
            <a:ext cx="6677025" cy="3918538"/>
            <a:chOff x="2687161" y="3731096"/>
            <a:chExt cx="5158677" cy="3027467"/>
          </a:xfrm>
        </p:grpSpPr>
        <p:sp>
          <p:nvSpPr>
            <p:cNvPr id="41" name="Google Shape;41;p15"/>
            <p:cNvSpPr/>
            <p:nvPr/>
          </p:nvSpPr>
          <p:spPr>
            <a:xfrm>
              <a:off x="2725967" y="4290519"/>
              <a:ext cx="1906137" cy="2468044"/>
            </a:xfrm>
            <a:custGeom>
              <a:avLst/>
              <a:gdLst/>
              <a:ahLst/>
              <a:cxnLst/>
              <a:rect l="l" t="t" r="r" b="b"/>
              <a:pathLst>
                <a:path w="1906136" h="2468044" extrusionOk="0">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 name="Google Shape;42;p15"/>
            <p:cNvSpPr/>
            <p:nvPr/>
          </p:nvSpPr>
          <p:spPr>
            <a:xfrm>
              <a:off x="3644576" y="3731096"/>
              <a:ext cx="2992697" cy="1030680"/>
            </a:xfrm>
            <a:custGeom>
              <a:avLst/>
              <a:gdLst/>
              <a:ahLst/>
              <a:cxnLst/>
              <a:rect l="l" t="t" r="r" b="b"/>
              <a:pathLst>
                <a:path w="2992697" h="1030680" extrusionOk="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 name="Google Shape;43;p15"/>
            <p:cNvSpPr/>
            <p:nvPr/>
          </p:nvSpPr>
          <p:spPr>
            <a:xfrm>
              <a:off x="3709769" y="4075070"/>
              <a:ext cx="34149" cy="15522"/>
            </a:xfrm>
            <a:custGeom>
              <a:avLst/>
              <a:gdLst/>
              <a:ahLst/>
              <a:cxnLst/>
              <a:rect l="l" t="t" r="r" b="b"/>
              <a:pathLst>
                <a:path w="34149" h="15522" extrusionOk="0">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 name="Google Shape;44;p15"/>
            <p:cNvSpPr/>
            <p:nvPr/>
          </p:nvSpPr>
          <p:spPr>
            <a:xfrm>
              <a:off x="3530642" y="4043094"/>
              <a:ext cx="34149" cy="9313"/>
            </a:xfrm>
            <a:custGeom>
              <a:avLst/>
              <a:gdLst/>
              <a:ahLst/>
              <a:cxnLst/>
              <a:rect l="l" t="t" r="r" b="b"/>
              <a:pathLst>
                <a:path w="34149" h="9313" extrusionOk="0">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15"/>
            <p:cNvSpPr/>
            <p:nvPr/>
          </p:nvSpPr>
          <p:spPr>
            <a:xfrm>
              <a:off x="3730569" y="4013602"/>
              <a:ext cx="37253" cy="40358"/>
            </a:xfrm>
            <a:custGeom>
              <a:avLst/>
              <a:gdLst/>
              <a:ahLst/>
              <a:cxnLst/>
              <a:rect l="l" t="t" r="r" b="b"/>
              <a:pathLst>
                <a:path w="37253" h="40357" extrusionOk="0">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15"/>
            <p:cNvSpPr/>
            <p:nvPr/>
          </p:nvSpPr>
          <p:spPr>
            <a:xfrm>
              <a:off x="3457998" y="4104562"/>
              <a:ext cx="170745" cy="90029"/>
            </a:xfrm>
            <a:custGeom>
              <a:avLst/>
              <a:gdLst/>
              <a:ahLst/>
              <a:cxnLst/>
              <a:rect l="l" t="t" r="r" b="b"/>
              <a:pathLst>
                <a:path w="170745" h="90029" extrusionOk="0">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15"/>
            <p:cNvSpPr/>
            <p:nvPr/>
          </p:nvSpPr>
          <p:spPr>
            <a:xfrm>
              <a:off x="3317366" y="4178759"/>
              <a:ext cx="139701" cy="152118"/>
            </a:xfrm>
            <a:custGeom>
              <a:avLst/>
              <a:gdLst/>
              <a:ahLst/>
              <a:cxnLst/>
              <a:rect l="l" t="t" r="r" b="b"/>
              <a:pathLst>
                <a:path w="139700" h="152118" extrusionOk="0">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15"/>
            <p:cNvSpPr/>
            <p:nvPr/>
          </p:nvSpPr>
          <p:spPr>
            <a:xfrm>
              <a:off x="3770306" y="4054891"/>
              <a:ext cx="24836" cy="12418"/>
            </a:xfrm>
            <a:custGeom>
              <a:avLst/>
              <a:gdLst/>
              <a:ahLst/>
              <a:cxnLst/>
              <a:rect l="l" t="t" r="r" b="b"/>
              <a:pathLst>
                <a:path w="24835" h="12417" extrusionOk="0">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 name="Google Shape;49;p15"/>
            <p:cNvSpPr/>
            <p:nvPr/>
          </p:nvSpPr>
          <p:spPr>
            <a:xfrm>
              <a:off x="3430679" y="4132192"/>
              <a:ext cx="12418" cy="6209"/>
            </a:xfrm>
            <a:custGeom>
              <a:avLst/>
              <a:gdLst/>
              <a:ahLst/>
              <a:cxnLst/>
              <a:rect l="l" t="t" r="r" b="b"/>
              <a:pathLst>
                <a:path w="12417" h="6208" extrusionOk="0">
                  <a:moveTo>
                    <a:pt x="7451" y="1863"/>
                  </a:moveTo>
                  <a:lnTo>
                    <a:pt x="3104" y="0"/>
                  </a:lnTo>
                  <a:lnTo>
                    <a:pt x="0" y="0"/>
                  </a:lnTo>
                  <a:lnTo>
                    <a:pt x="0" y="7140"/>
                  </a:lnTo>
                  <a:lnTo>
                    <a:pt x="12728" y="7140"/>
                  </a:lnTo>
                  <a:lnTo>
                    <a:pt x="10555" y="3104"/>
                  </a:lnTo>
                  <a:lnTo>
                    <a:pt x="8382" y="18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 name="Google Shape;50;p15"/>
            <p:cNvSpPr/>
            <p:nvPr/>
          </p:nvSpPr>
          <p:spPr>
            <a:xfrm>
              <a:off x="3367348" y="4082210"/>
              <a:ext cx="96238" cy="58985"/>
            </a:xfrm>
            <a:custGeom>
              <a:avLst/>
              <a:gdLst/>
              <a:ahLst/>
              <a:cxnLst/>
              <a:rect l="l" t="t" r="r" b="b"/>
              <a:pathLst>
                <a:path w="96238" h="58984" extrusionOk="0">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 name="Google Shape;51;p15"/>
            <p:cNvSpPr/>
            <p:nvPr/>
          </p:nvSpPr>
          <p:spPr>
            <a:xfrm>
              <a:off x="3502702" y="4062342"/>
              <a:ext cx="43462" cy="27940"/>
            </a:xfrm>
            <a:custGeom>
              <a:avLst/>
              <a:gdLst/>
              <a:ahLst/>
              <a:cxnLst/>
              <a:rect l="l" t="t" r="r" b="b"/>
              <a:pathLst>
                <a:path w="43462" h="27940" extrusionOk="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 name="Google Shape;52;p15"/>
            <p:cNvSpPr/>
            <p:nvPr/>
          </p:nvSpPr>
          <p:spPr>
            <a:xfrm>
              <a:off x="5862400" y="4041231"/>
              <a:ext cx="260774" cy="310446"/>
            </a:xfrm>
            <a:custGeom>
              <a:avLst/>
              <a:gdLst/>
              <a:ahLst/>
              <a:cxnLst/>
              <a:rect l="l" t="t" r="r" b="b"/>
              <a:pathLst>
                <a:path w="260774" h="310445" extrusionOk="0">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 name="Google Shape;53;p15"/>
            <p:cNvSpPr/>
            <p:nvPr/>
          </p:nvSpPr>
          <p:spPr>
            <a:xfrm>
              <a:off x="7125604" y="4179690"/>
              <a:ext cx="15522" cy="12418"/>
            </a:xfrm>
            <a:custGeom>
              <a:avLst/>
              <a:gdLst/>
              <a:ahLst/>
              <a:cxnLst/>
              <a:rect l="l" t="t" r="r" b="b"/>
              <a:pathLst>
                <a:path w="15522" h="12417" extrusionOk="0">
                  <a:moveTo>
                    <a:pt x="0" y="13660"/>
                  </a:moveTo>
                  <a:lnTo>
                    <a:pt x="16454" y="13660"/>
                  </a:lnTo>
                  <a:lnTo>
                    <a:pt x="16454" y="6209"/>
                  </a:lnTo>
                  <a:lnTo>
                    <a:pt x="4036"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 name="Google Shape;54;p15"/>
            <p:cNvSpPr/>
            <p:nvPr/>
          </p:nvSpPr>
          <p:spPr>
            <a:xfrm>
              <a:off x="3826497" y="4062342"/>
              <a:ext cx="15522" cy="6209"/>
            </a:xfrm>
            <a:custGeom>
              <a:avLst/>
              <a:gdLst/>
              <a:ahLst/>
              <a:cxnLst/>
              <a:rect l="l" t="t" r="r" b="b"/>
              <a:pathLst>
                <a:path w="15522" h="6208" extrusionOk="0">
                  <a:moveTo>
                    <a:pt x="0" y="0"/>
                  </a:moveTo>
                  <a:lnTo>
                    <a:pt x="16764" y="0"/>
                  </a:lnTo>
                  <a:lnTo>
                    <a:pt x="16764" y="8382"/>
                  </a:lnTo>
                  <a:lnTo>
                    <a:pt x="0" y="838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 name="Google Shape;55;p15"/>
            <p:cNvSpPr/>
            <p:nvPr/>
          </p:nvSpPr>
          <p:spPr>
            <a:xfrm>
              <a:off x="7212839" y="4119464"/>
              <a:ext cx="71403" cy="49671"/>
            </a:xfrm>
            <a:custGeom>
              <a:avLst/>
              <a:gdLst/>
              <a:ahLst/>
              <a:cxnLst/>
              <a:rect l="l" t="t" r="r" b="b"/>
              <a:pathLst>
                <a:path w="71402" h="49671" extrusionOk="0">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 name="Google Shape;56;p15"/>
            <p:cNvSpPr/>
            <p:nvPr/>
          </p:nvSpPr>
          <p:spPr>
            <a:xfrm>
              <a:off x="7085867" y="4082210"/>
              <a:ext cx="108656" cy="80716"/>
            </a:xfrm>
            <a:custGeom>
              <a:avLst/>
              <a:gdLst/>
              <a:ahLst/>
              <a:cxnLst/>
              <a:rect l="l" t="t" r="r" b="b"/>
              <a:pathLst>
                <a:path w="108656" h="80715" extrusionOk="0">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5"/>
            <p:cNvSpPr/>
            <p:nvPr/>
          </p:nvSpPr>
          <p:spPr>
            <a:xfrm>
              <a:off x="4090065" y="4082210"/>
              <a:ext cx="12418" cy="9313"/>
            </a:xfrm>
            <a:custGeom>
              <a:avLst/>
              <a:gdLst/>
              <a:ahLst/>
              <a:cxnLst/>
              <a:rect l="l" t="t" r="r" b="b"/>
              <a:pathLst>
                <a:path w="12417" h="9313" extrusionOk="0">
                  <a:moveTo>
                    <a:pt x="4036" y="9624"/>
                  </a:moveTo>
                  <a:lnTo>
                    <a:pt x="7140" y="9624"/>
                  </a:lnTo>
                  <a:lnTo>
                    <a:pt x="12418" y="9624"/>
                  </a:lnTo>
                  <a:lnTo>
                    <a:pt x="12418" y="5278"/>
                  </a:lnTo>
                  <a:lnTo>
                    <a:pt x="0" y="0"/>
                  </a:lnTo>
                  <a:lnTo>
                    <a:pt x="0" y="5278"/>
                  </a:lnTo>
                  <a:lnTo>
                    <a:pt x="0" y="7451"/>
                  </a:lnTo>
                  <a:lnTo>
                    <a:pt x="1863" y="962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5"/>
            <p:cNvSpPr/>
            <p:nvPr/>
          </p:nvSpPr>
          <p:spPr>
            <a:xfrm>
              <a:off x="6122554" y="4209183"/>
              <a:ext cx="12418" cy="12418"/>
            </a:xfrm>
            <a:custGeom>
              <a:avLst/>
              <a:gdLst/>
              <a:ahLst/>
              <a:cxnLst/>
              <a:rect l="l" t="t" r="r" b="b"/>
              <a:pathLst>
                <a:path w="12417" h="12417" extrusionOk="0">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 name="Google Shape;59;p15"/>
            <p:cNvSpPr/>
            <p:nvPr/>
          </p:nvSpPr>
          <p:spPr>
            <a:xfrm>
              <a:off x="4937582" y="4135296"/>
              <a:ext cx="15522" cy="6209"/>
            </a:xfrm>
            <a:custGeom>
              <a:avLst/>
              <a:gdLst/>
              <a:ahLst/>
              <a:cxnLst/>
              <a:rect l="l" t="t" r="r" b="b"/>
              <a:pathLst>
                <a:path w="15522" h="6208" extrusionOk="0">
                  <a:moveTo>
                    <a:pt x="5277" y="6209"/>
                  </a:moveTo>
                  <a:lnTo>
                    <a:pt x="7451" y="6209"/>
                  </a:lnTo>
                  <a:lnTo>
                    <a:pt x="8382" y="6209"/>
                  </a:lnTo>
                  <a:lnTo>
                    <a:pt x="12418" y="4036"/>
                  </a:lnTo>
                  <a:lnTo>
                    <a:pt x="15522" y="4036"/>
                  </a:lnTo>
                  <a:lnTo>
                    <a:pt x="15522" y="0"/>
                  </a:lnTo>
                  <a:lnTo>
                    <a:pt x="0" y="0"/>
                  </a:lnTo>
                  <a:lnTo>
                    <a:pt x="3104" y="403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 name="Google Shape;60;p15"/>
            <p:cNvSpPr/>
            <p:nvPr/>
          </p:nvSpPr>
          <p:spPr>
            <a:xfrm>
              <a:off x="5256410" y="5105129"/>
              <a:ext cx="12418" cy="24836"/>
            </a:xfrm>
            <a:custGeom>
              <a:avLst/>
              <a:gdLst/>
              <a:ahLst/>
              <a:cxnLst/>
              <a:rect l="l" t="t" r="r" b="b"/>
              <a:pathLst>
                <a:path w="12417" h="24835" extrusionOk="0">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 name="Google Shape;61;p15"/>
            <p:cNvSpPr/>
            <p:nvPr/>
          </p:nvSpPr>
          <p:spPr>
            <a:xfrm>
              <a:off x="3850401" y="4200801"/>
              <a:ext cx="406684" cy="447042"/>
            </a:xfrm>
            <a:custGeom>
              <a:avLst/>
              <a:gdLst/>
              <a:ahLst/>
              <a:cxnLst/>
              <a:rect l="l" t="t" r="r" b="b"/>
              <a:pathLst>
                <a:path w="406683" h="447041" extrusionOk="0">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 name="Google Shape;62;p15"/>
            <p:cNvSpPr/>
            <p:nvPr/>
          </p:nvSpPr>
          <p:spPr>
            <a:xfrm>
              <a:off x="5463788" y="5234275"/>
              <a:ext cx="43462" cy="15522"/>
            </a:xfrm>
            <a:custGeom>
              <a:avLst/>
              <a:gdLst/>
              <a:ahLst/>
              <a:cxnLst/>
              <a:rect l="l" t="t" r="r" b="b"/>
              <a:pathLst>
                <a:path w="43462" h="15522" extrusionOk="0">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 name="Google Shape;63;p15"/>
            <p:cNvSpPr/>
            <p:nvPr/>
          </p:nvSpPr>
          <p:spPr>
            <a:xfrm>
              <a:off x="5144029" y="5162562"/>
              <a:ext cx="24836" cy="9313"/>
            </a:xfrm>
            <a:custGeom>
              <a:avLst/>
              <a:gdLst/>
              <a:ahLst/>
              <a:cxnLst/>
              <a:rect l="l" t="t" r="r" b="b"/>
              <a:pathLst>
                <a:path w="24835" h="9313" extrusionOk="0">
                  <a:moveTo>
                    <a:pt x="4967" y="10555"/>
                  </a:moveTo>
                  <a:lnTo>
                    <a:pt x="10245" y="10555"/>
                  </a:lnTo>
                  <a:lnTo>
                    <a:pt x="14280" y="8382"/>
                  </a:lnTo>
                  <a:lnTo>
                    <a:pt x="17695" y="7140"/>
                  </a:lnTo>
                  <a:lnTo>
                    <a:pt x="19558" y="5278"/>
                  </a:lnTo>
                  <a:lnTo>
                    <a:pt x="24836" y="3104"/>
                  </a:lnTo>
                  <a:lnTo>
                    <a:pt x="24836" y="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 name="Google Shape;64;p15"/>
            <p:cNvSpPr/>
            <p:nvPr/>
          </p:nvSpPr>
          <p:spPr>
            <a:xfrm>
              <a:off x="5247097" y="5141141"/>
              <a:ext cx="24836" cy="40358"/>
            </a:xfrm>
            <a:custGeom>
              <a:avLst/>
              <a:gdLst/>
              <a:ahLst/>
              <a:cxnLst/>
              <a:rect l="l" t="t" r="r" b="b"/>
              <a:pathLst>
                <a:path w="24835" h="40357" extrusionOk="0">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 name="Google Shape;65;p15"/>
            <p:cNvSpPr/>
            <p:nvPr/>
          </p:nvSpPr>
          <p:spPr>
            <a:xfrm>
              <a:off x="5592933" y="5239552"/>
              <a:ext cx="34149" cy="21731"/>
            </a:xfrm>
            <a:custGeom>
              <a:avLst/>
              <a:gdLst/>
              <a:ahLst/>
              <a:cxnLst/>
              <a:rect l="l" t="t" r="r" b="b"/>
              <a:pathLst>
                <a:path w="34149" h="21731" extrusionOk="0">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 name="Google Shape;66;p15"/>
            <p:cNvSpPr/>
            <p:nvPr/>
          </p:nvSpPr>
          <p:spPr>
            <a:xfrm>
              <a:off x="4877977" y="3996527"/>
              <a:ext cx="2967861" cy="2340761"/>
            </a:xfrm>
            <a:custGeom>
              <a:avLst/>
              <a:gdLst/>
              <a:ahLst/>
              <a:cxnLst/>
              <a:rect l="l" t="t" r="r" b="b"/>
              <a:pathLst>
                <a:path w="2967861" h="2340761" extrusionOk="0">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 name="Google Shape;67;p15"/>
            <p:cNvSpPr/>
            <p:nvPr/>
          </p:nvSpPr>
          <p:spPr>
            <a:xfrm>
              <a:off x="3690211" y="4196454"/>
              <a:ext cx="74507" cy="99343"/>
            </a:xfrm>
            <a:custGeom>
              <a:avLst/>
              <a:gdLst/>
              <a:ahLst/>
              <a:cxnLst/>
              <a:rect l="l" t="t" r="r" b="b"/>
              <a:pathLst>
                <a:path w="74506" h="99342" extrusionOk="0">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 name="Google Shape;68;p15"/>
            <p:cNvSpPr/>
            <p:nvPr/>
          </p:nvSpPr>
          <p:spPr>
            <a:xfrm>
              <a:off x="3753542" y="4135296"/>
              <a:ext cx="40358" cy="34149"/>
            </a:xfrm>
            <a:custGeom>
              <a:avLst/>
              <a:gdLst/>
              <a:ahLst/>
              <a:cxnLst/>
              <a:rect l="l" t="t" r="r" b="b"/>
              <a:pathLst>
                <a:path w="40357" h="34149" extrusionOk="0">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 name="Google Shape;69;p15"/>
            <p:cNvSpPr/>
            <p:nvPr/>
          </p:nvSpPr>
          <p:spPr>
            <a:xfrm>
              <a:off x="3770306" y="4179690"/>
              <a:ext cx="55880" cy="96238"/>
            </a:xfrm>
            <a:custGeom>
              <a:avLst/>
              <a:gdLst/>
              <a:ahLst/>
              <a:cxnLst/>
              <a:rect l="l" t="t" r="r" b="b"/>
              <a:pathLst>
                <a:path w="55880" h="96238" extrusionOk="0">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 name="Google Shape;70;p15"/>
            <p:cNvSpPr/>
            <p:nvPr/>
          </p:nvSpPr>
          <p:spPr>
            <a:xfrm>
              <a:off x="3630606" y="4070724"/>
              <a:ext cx="21731" cy="27940"/>
            </a:xfrm>
            <a:custGeom>
              <a:avLst/>
              <a:gdLst/>
              <a:ahLst/>
              <a:cxnLst/>
              <a:rect l="l" t="t" r="r" b="b"/>
              <a:pathLst>
                <a:path w="21731" h="27940" extrusionOk="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 name="Google Shape;71;p15"/>
            <p:cNvSpPr/>
            <p:nvPr/>
          </p:nvSpPr>
          <p:spPr>
            <a:xfrm>
              <a:off x="3646438" y="4107667"/>
              <a:ext cx="86925" cy="68298"/>
            </a:xfrm>
            <a:custGeom>
              <a:avLst/>
              <a:gdLst/>
              <a:ahLst/>
              <a:cxnLst/>
              <a:rect l="l" t="t" r="r" b="b"/>
              <a:pathLst>
                <a:path w="86924" h="68298" extrusionOk="0">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 name="Google Shape;72;p15"/>
            <p:cNvSpPr/>
            <p:nvPr/>
          </p:nvSpPr>
          <p:spPr>
            <a:xfrm>
              <a:off x="3750438" y="4075070"/>
              <a:ext cx="235939" cy="102447"/>
            </a:xfrm>
            <a:custGeom>
              <a:avLst/>
              <a:gdLst/>
              <a:ahLst/>
              <a:cxnLst/>
              <a:rect l="l" t="t" r="r" b="b"/>
              <a:pathLst>
                <a:path w="235938" h="102447" extrusionOk="0">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 name="Google Shape;73;p15"/>
            <p:cNvSpPr/>
            <p:nvPr/>
          </p:nvSpPr>
          <p:spPr>
            <a:xfrm>
              <a:off x="6856448" y="5409987"/>
              <a:ext cx="24836" cy="58985"/>
            </a:xfrm>
            <a:custGeom>
              <a:avLst/>
              <a:gdLst/>
              <a:ahLst/>
              <a:cxnLst/>
              <a:rect l="l" t="t" r="r" b="b"/>
              <a:pathLst>
                <a:path w="24835" h="58984" extrusionOk="0">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 name="Google Shape;74;p15"/>
            <p:cNvSpPr/>
            <p:nvPr/>
          </p:nvSpPr>
          <p:spPr>
            <a:xfrm>
              <a:off x="6876316" y="5644063"/>
              <a:ext cx="68298" cy="65194"/>
            </a:xfrm>
            <a:custGeom>
              <a:avLst/>
              <a:gdLst/>
              <a:ahLst/>
              <a:cxnLst/>
              <a:rect l="l" t="t" r="r" b="b"/>
              <a:pathLst>
                <a:path w="68298" h="65193" extrusionOk="0">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 name="Google Shape;75;p15"/>
            <p:cNvSpPr/>
            <p:nvPr/>
          </p:nvSpPr>
          <p:spPr>
            <a:xfrm>
              <a:off x="6851170" y="5514917"/>
              <a:ext cx="83820" cy="139701"/>
            </a:xfrm>
            <a:custGeom>
              <a:avLst/>
              <a:gdLst/>
              <a:ahLst/>
              <a:cxnLst/>
              <a:rect l="l" t="t" r="r" b="b"/>
              <a:pathLst>
                <a:path w="83820" h="139700" extrusionOk="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 name="Google Shape;76;p15"/>
            <p:cNvSpPr/>
            <p:nvPr/>
          </p:nvSpPr>
          <p:spPr>
            <a:xfrm>
              <a:off x="6849307" y="5908563"/>
              <a:ext cx="46567" cy="15522"/>
            </a:xfrm>
            <a:custGeom>
              <a:avLst/>
              <a:gdLst/>
              <a:ahLst/>
              <a:cxnLst/>
              <a:rect l="l" t="t" r="r" b="b"/>
              <a:pathLst>
                <a:path w="46566" h="15522" extrusionOk="0">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 name="Google Shape;77;p15"/>
            <p:cNvSpPr/>
            <p:nvPr/>
          </p:nvSpPr>
          <p:spPr>
            <a:xfrm>
              <a:off x="6900220" y="5913840"/>
              <a:ext cx="55880" cy="31045"/>
            </a:xfrm>
            <a:custGeom>
              <a:avLst/>
              <a:gdLst/>
              <a:ahLst/>
              <a:cxnLst/>
              <a:rect l="l" t="t" r="r" b="b"/>
              <a:pathLst>
                <a:path w="55880" h="31044" extrusionOk="0">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 name="Google Shape;78;p15"/>
            <p:cNvSpPr/>
            <p:nvPr/>
          </p:nvSpPr>
          <p:spPr>
            <a:xfrm>
              <a:off x="6939958" y="5274633"/>
              <a:ext cx="15522" cy="12418"/>
            </a:xfrm>
            <a:custGeom>
              <a:avLst/>
              <a:gdLst/>
              <a:ahLst/>
              <a:cxnLst/>
              <a:rect l="l" t="t" r="r" b="b"/>
              <a:pathLst>
                <a:path w="15522" h="12417" extrusionOk="0">
                  <a:moveTo>
                    <a:pt x="16453" y="0"/>
                  </a:moveTo>
                  <a:lnTo>
                    <a:pt x="4036" y="0"/>
                  </a:lnTo>
                  <a:lnTo>
                    <a:pt x="4036" y="4346"/>
                  </a:lnTo>
                  <a:lnTo>
                    <a:pt x="0" y="4346"/>
                  </a:lnTo>
                  <a:lnTo>
                    <a:pt x="0" y="12728"/>
                  </a:lnTo>
                  <a:lnTo>
                    <a:pt x="16453"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 name="Google Shape;79;p15"/>
            <p:cNvSpPr/>
            <p:nvPr/>
          </p:nvSpPr>
          <p:spPr>
            <a:xfrm>
              <a:off x="6808639" y="5623884"/>
              <a:ext cx="40358" cy="46567"/>
            </a:xfrm>
            <a:custGeom>
              <a:avLst/>
              <a:gdLst/>
              <a:ahLst/>
              <a:cxnLst/>
              <a:rect l="l" t="t" r="r" b="b"/>
              <a:pathLst>
                <a:path w="40357" h="46566" extrusionOk="0">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 name="Google Shape;80;p15"/>
            <p:cNvSpPr/>
            <p:nvPr/>
          </p:nvSpPr>
          <p:spPr>
            <a:xfrm>
              <a:off x="4168919" y="5514917"/>
              <a:ext cx="24836" cy="12418"/>
            </a:xfrm>
            <a:custGeom>
              <a:avLst/>
              <a:gdLst/>
              <a:ahLst/>
              <a:cxnLst/>
              <a:rect l="l" t="t" r="r" b="b"/>
              <a:pathLst>
                <a:path w="24835" h="12417" extrusionOk="0">
                  <a:moveTo>
                    <a:pt x="27009" y="4036"/>
                  </a:moveTo>
                  <a:lnTo>
                    <a:pt x="21731" y="1863"/>
                  </a:lnTo>
                  <a:lnTo>
                    <a:pt x="14591" y="1863"/>
                  </a:lnTo>
                  <a:lnTo>
                    <a:pt x="7140" y="0"/>
                  </a:lnTo>
                  <a:lnTo>
                    <a:pt x="0" y="0"/>
                  </a:lnTo>
                  <a:lnTo>
                    <a:pt x="0" y="12728"/>
                  </a:lnTo>
                  <a:lnTo>
                    <a:pt x="27009"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 name="Google Shape;81;p15"/>
            <p:cNvSpPr/>
            <p:nvPr/>
          </p:nvSpPr>
          <p:spPr>
            <a:xfrm>
              <a:off x="2808235" y="5420542"/>
              <a:ext cx="27940" cy="15522"/>
            </a:xfrm>
            <a:custGeom>
              <a:avLst/>
              <a:gdLst/>
              <a:ahLst/>
              <a:cxnLst/>
              <a:rect l="l" t="t" r="r" b="b"/>
              <a:pathLst>
                <a:path w="27940" h="15522" extrusionOk="0">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 name="Google Shape;82;p15"/>
            <p:cNvSpPr/>
            <p:nvPr/>
          </p:nvSpPr>
          <p:spPr>
            <a:xfrm>
              <a:off x="4066782" y="5047076"/>
              <a:ext cx="12418" cy="15522"/>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 name="Google Shape;83;p15"/>
            <p:cNvSpPr/>
            <p:nvPr/>
          </p:nvSpPr>
          <p:spPr>
            <a:xfrm>
              <a:off x="4243736" y="5014168"/>
              <a:ext cx="18627" cy="37253"/>
            </a:xfrm>
            <a:custGeom>
              <a:avLst/>
              <a:gdLst/>
              <a:ahLst/>
              <a:cxnLst/>
              <a:rect l="l" t="t" r="r" b="b"/>
              <a:pathLst>
                <a:path w="18626" h="37253" extrusionOk="0">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 name="Google Shape;84;p15"/>
            <p:cNvSpPr/>
            <p:nvPr/>
          </p:nvSpPr>
          <p:spPr>
            <a:xfrm>
              <a:off x="6688807" y="5690630"/>
              <a:ext cx="149014" cy="161432"/>
            </a:xfrm>
            <a:custGeom>
              <a:avLst/>
              <a:gdLst/>
              <a:ahLst/>
              <a:cxnLst/>
              <a:rect l="l" t="t" r="r" b="b"/>
              <a:pathLst>
                <a:path w="149013" h="161431" extrusionOk="0">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 name="Google Shape;85;p15"/>
            <p:cNvSpPr/>
            <p:nvPr/>
          </p:nvSpPr>
          <p:spPr>
            <a:xfrm>
              <a:off x="6961689" y="5762343"/>
              <a:ext cx="15522" cy="46567"/>
            </a:xfrm>
            <a:custGeom>
              <a:avLst/>
              <a:gdLst/>
              <a:ahLst/>
              <a:cxnLst/>
              <a:rect l="l" t="t" r="r" b="b"/>
              <a:pathLst>
                <a:path w="15522" h="46566" extrusionOk="0">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 name="Google Shape;86;p15"/>
            <p:cNvSpPr/>
            <p:nvPr/>
          </p:nvSpPr>
          <p:spPr>
            <a:xfrm>
              <a:off x="7269030" y="5852372"/>
              <a:ext cx="58985" cy="31045"/>
            </a:xfrm>
            <a:custGeom>
              <a:avLst/>
              <a:gdLst/>
              <a:ahLst/>
              <a:cxnLst/>
              <a:rect l="l" t="t" r="r" b="b"/>
              <a:pathLst>
                <a:path w="58984" h="31044" extrusionOk="0">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 name="Google Shape;87;p15"/>
            <p:cNvSpPr/>
            <p:nvPr/>
          </p:nvSpPr>
          <p:spPr>
            <a:xfrm>
              <a:off x="7008566" y="5801459"/>
              <a:ext cx="291819" cy="152118"/>
            </a:xfrm>
            <a:custGeom>
              <a:avLst/>
              <a:gdLst/>
              <a:ahLst/>
              <a:cxnLst/>
              <a:rect l="l" t="t" r="r" b="b"/>
              <a:pathLst>
                <a:path w="291819" h="152118" extrusionOk="0">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 name="Google Shape;88;p15"/>
            <p:cNvSpPr/>
            <p:nvPr/>
          </p:nvSpPr>
          <p:spPr>
            <a:xfrm>
              <a:off x="7300385" y="5823811"/>
              <a:ext cx="37253" cy="34149"/>
            </a:xfrm>
            <a:custGeom>
              <a:avLst/>
              <a:gdLst/>
              <a:ahLst/>
              <a:cxnLst/>
              <a:rect l="l" t="t" r="r" b="b"/>
              <a:pathLst>
                <a:path w="37253" h="34149" extrusionOk="0">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 name="Google Shape;89;p15"/>
            <p:cNvSpPr/>
            <p:nvPr/>
          </p:nvSpPr>
          <p:spPr>
            <a:xfrm>
              <a:off x="7503417" y="6096693"/>
              <a:ext cx="43462" cy="34149"/>
            </a:xfrm>
            <a:custGeom>
              <a:avLst/>
              <a:gdLst/>
              <a:ahLst/>
              <a:cxnLst/>
              <a:rect l="l" t="t" r="r" b="b"/>
              <a:pathLst>
                <a:path w="43462" h="34149" extrusionOk="0">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 name="Google Shape;90;p15"/>
            <p:cNvSpPr/>
            <p:nvPr/>
          </p:nvSpPr>
          <p:spPr>
            <a:xfrm>
              <a:off x="7529494" y="6010079"/>
              <a:ext cx="18627" cy="31045"/>
            </a:xfrm>
            <a:custGeom>
              <a:avLst/>
              <a:gdLst/>
              <a:ahLst/>
              <a:cxnLst/>
              <a:rect l="l" t="t" r="r" b="b"/>
              <a:pathLst>
                <a:path w="18626" h="31044" extrusionOk="0">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 name="Google Shape;91;p15"/>
            <p:cNvSpPr/>
            <p:nvPr/>
          </p:nvSpPr>
          <p:spPr>
            <a:xfrm>
              <a:off x="7059479" y="5873482"/>
              <a:ext cx="12418" cy="18627"/>
            </a:xfrm>
            <a:custGeom>
              <a:avLst/>
              <a:gdLst/>
              <a:ahLst/>
              <a:cxnLst/>
              <a:rect l="l" t="t" r="r" b="b"/>
              <a:pathLst>
                <a:path w="12417" h="18626" extrusionOk="0">
                  <a:moveTo>
                    <a:pt x="0" y="20179"/>
                  </a:moveTo>
                  <a:lnTo>
                    <a:pt x="2173" y="18006"/>
                  </a:lnTo>
                  <a:lnTo>
                    <a:pt x="4346" y="15833"/>
                  </a:lnTo>
                  <a:lnTo>
                    <a:pt x="13660" y="10555"/>
                  </a:lnTo>
                  <a:lnTo>
                    <a:pt x="13660" y="3104"/>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 name="Google Shape;92;p15"/>
            <p:cNvSpPr/>
            <p:nvPr/>
          </p:nvSpPr>
          <p:spPr>
            <a:xfrm>
              <a:off x="6836579" y="5928431"/>
              <a:ext cx="24836" cy="15522"/>
            </a:xfrm>
            <a:custGeom>
              <a:avLst/>
              <a:gdLst/>
              <a:ahLst/>
              <a:cxnLst/>
              <a:rect l="l" t="t" r="r" b="b"/>
              <a:pathLst>
                <a:path w="24835" h="15522" extrusionOk="0">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15"/>
            <p:cNvSpPr/>
            <p:nvPr/>
          </p:nvSpPr>
          <p:spPr>
            <a:xfrm>
              <a:off x="6939958" y="5836539"/>
              <a:ext cx="18627" cy="9313"/>
            </a:xfrm>
            <a:custGeom>
              <a:avLst/>
              <a:gdLst/>
              <a:ahLst/>
              <a:cxnLst/>
              <a:rect l="l" t="t" r="r" b="b"/>
              <a:pathLst>
                <a:path w="18626" h="9313" extrusionOk="0">
                  <a:moveTo>
                    <a:pt x="0" y="0"/>
                  </a:moveTo>
                  <a:lnTo>
                    <a:pt x="0" y="10555"/>
                  </a:lnTo>
                  <a:lnTo>
                    <a:pt x="19558" y="10555"/>
                  </a:lnTo>
                  <a:lnTo>
                    <a:pt x="19558" y="3104"/>
                  </a:lnTo>
                  <a:lnTo>
                    <a:pt x="18627" y="2173"/>
                  </a:lnTo>
                  <a:lnTo>
                    <a:pt x="16453"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 name="Google Shape;94;p15"/>
            <p:cNvSpPr/>
            <p:nvPr/>
          </p:nvSpPr>
          <p:spPr>
            <a:xfrm>
              <a:off x="6803361" y="5908563"/>
              <a:ext cx="34149" cy="15522"/>
            </a:xfrm>
            <a:custGeom>
              <a:avLst/>
              <a:gdLst/>
              <a:ahLst/>
              <a:cxnLst/>
              <a:rect l="l" t="t" r="r" b="b"/>
              <a:pathLst>
                <a:path w="34149" h="15522" extrusionOk="0">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 name="Google Shape;95;p15"/>
            <p:cNvSpPr/>
            <p:nvPr/>
          </p:nvSpPr>
          <p:spPr>
            <a:xfrm>
              <a:off x="2868772" y="5437617"/>
              <a:ext cx="34149" cy="12418"/>
            </a:xfrm>
            <a:custGeom>
              <a:avLst/>
              <a:gdLst/>
              <a:ahLst/>
              <a:cxnLst/>
              <a:rect l="l" t="t" r="r" b="b"/>
              <a:pathLst>
                <a:path w="34149" h="12417" extrusionOk="0">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 name="Google Shape;96;p15"/>
            <p:cNvSpPr/>
            <p:nvPr/>
          </p:nvSpPr>
          <p:spPr>
            <a:xfrm>
              <a:off x="6993044" y="5054526"/>
              <a:ext cx="229730" cy="266983"/>
            </a:xfrm>
            <a:custGeom>
              <a:avLst/>
              <a:gdLst/>
              <a:ahLst/>
              <a:cxnLst/>
              <a:rect l="l" t="t" r="r" b="b"/>
              <a:pathLst>
                <a:path w="229729" h="266983" extrusionOk="0">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 name="Google Shape;97;p15"/>
            <p:cNvSpPr/>
            <p:nvPr/>
          </p:nvSpPr>
          <p:spPr>
            <a:xfrm>
              <a:off x="6968829" y="5832193"/>
              <a:ext cx="43462" cy="18627"/>
            </a:xfrm>
            <a:custGeom>
              <a:avLst/>
              <a:gdLst/>
              <a:ahLst/>
              <a:cxnLst/>
              <a:rect l="l" t="t" r="r" b="b"/>
              <a:pathLst>
                <a:path w="43462" h="18626" extrusionOk="0">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 name="Google Shape;98;p15"/>
            <p:cNvSpPr/>
            <p:nvPr/>
          </p:nvSpPr>
          <p:spPr>
            <a:xfrm>
              <a:off x="6983420" y="5324304"/>
              <a:ext cx="15522" cy="24836"/>
            </a:xfrm>
            <a:custGeom>
              <a:avLst/>
              <a:gdLst/>
              <a:ahLst/>
              <a:cxnLst/>
              <a:rect l="l" t="t" r="r" b="b"/>
              <a:pathLst>
                <a:path w="15522" h="24835" extrusionOk="0">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 name="Google Shape;99;p15"/>
            <p:cNvSpPr/>
            <p:nvPr/>
          </p:nvSpPr>
          <p:spPr>
            <a:xfrm>
              <a:off x="6832543" y="5765758"/>
              <a:ext cx="99343" cy="108656"/>
            </a:xfrm>
            <a:custGeom>
              <a:avLst/>
              <a:gdLst/>
              <a:ahLst/>
              <a:cxnLst/>
              <a:rect l="l" t="t" r="r" b="b"/>
              <a:pathLst>
                <a:path w="99342" h="108656" extrusionOk="0">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15"/>
            <p:cNvSpPr/>
            <p:nvPr/>
          </p:nvSpPr>
          <p:spPr>
            <a:xfrm>
              <a:off x="7352229" y="5852372"/>
              <a:ext cx="21731" cy="34149"/>
            </a:xfrm>
            <a:custGeom>
              <a:avLst/>
              <a:gdLst/>
              <a:ahLst/>
              <a:cxnLst/>
              <a:rect l="l" t="t" r="r" b="b"/>
              <a:pathLst>
                <a:path w="21731" h="34149" extrusionOk="0">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15"/>
            <p:cNvSpPr/>
            <p:nvPr/>
          </p:nvSpPr>
          <p:spPr>
            <a:xfrm>
              <a:off x="6269084" y="5666105"/>
              <a:ext cx="24836" cy="55880"/>
            </a:xfrm>
            <a:custGeom>
              <a:avLst/>
              <a:gdLst/>
              <a:ahLst/>
              <a:cxnLst/>
              <a:rect l="l" t="t" r="r" b="b"/>
              <a:pathLst>
                <a:path w="24835" h="55880" extrusionOk="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15"/>
            <p:cNvSpPr/>
            <p:nvPr/>
          </p:nvSpPr>
          <p:spPr>
            <a:xfrm>
              <a:off x="6752448" y="5941160"/>
              <a:ext cx="599160" cy="468773"/>
            </a:xfrm>
            <a:custGeom>
              <a:avLst/>
              <a:gdLst/>
              <a:ahLst/>
              <a:cxnLst/>
              <a:rect l="l" t="t" r="r" b="b"/>
              <a:pathLst>
                <a:path w="599160" h="468773" extrusionOk="0">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15"/>
            <p:cNvSpPr/>
            <p:nvPr/>
          </p:nvSpPr>
          <p:spPr>
            <a:xfrm>
              <a:off x="7376444" y="5893661"/>
              <a:ext cx="15522" cy="9313"/>
            </a:xfrm>
            <a:custGeom>
              <a:avLst/>
              <a:gdLst/>
              <a:ahLst/>
              <a:cxnLst/>
              <a:rect l="l" t="t" r="r" b="b"/>
              <a:pathLst>
                <a:path w="15522" h="9313" extrusionOk="0">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15"/>
            <p:cNvSpPr/>
            <p:nvPr/>
          </p:nvSpPr>
          <p:spPr>
            <a:xfrm>
              <a:off x="2900127" y="5457796"/>
              <a:ext cx="55880" cy="37253"/>
            </a:xfrm>
            <a:custGeom>
              <a:avLst/>
              <a:gdLst/>
              <a:ahLst/>
              <a:cxnLst/>
              <a:rect l="l" t="t" r="r" b="b"/>
              <a:pathLst>
                <a:path w="55880" h="37253" extrusionOk="0">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5"/>
            <p:cNvSpPr/>
            <p:nvPr/>
          </p:nvSpPr>
          <p:spPr>
            <a:xfrm>
              <a:off x="6488880" y="5710498"/>
              <a:ext cx="301132" cy="207999"/>
            </a:xfrm>
            <a:custGeom>
              <a:avLst/>
              <a:gdLst/>
              <a:ahLst/>
              <a:cxnLst/>
              <a:rect l="l" t="t" r="r" b="b"/>
              <a:pathLst>
                <a:path w="301132" h="207998" extrusionOk="0">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5"/>
            <p:cNvSpPr/>
            <p:nvPr/>
          </p:nvSpPr>
          <p:spPr>
            <a:xfrm>
              <a:off x="7403453" y="5901112"/>
              <a:ext cx="24836" cy="21731"/>
            </a:xfrm>
            <a:custGeom>
              <a:avLst/>
              <a:gdLst/>
              <a:ahLst/>
              <a:cxnLst/>
              <a:rect l="l" t="t" r="r" b="b"/>
              <a:pathLst>
                <a:path w="24835" h="21731" extrusionOk="0">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15"/>
            <p:cNvSpPr/>
            <p:nvPr/>
          </p:nvSpPr>
          <p:spPr>
            <a:xfrm>
              <a:off x="7568921" y="6290411"/>
              <a:ext cx="93134" cy="145910"/>
            </a:xfrm>
            <a:custGeom>
              <a:avLst/>
              <a:gdLst/>
              <a:ahLst/>
              <a:cxnLst/>
              <a:rect l="l" t="t" r="r" b="b"/>
              <a:pathLst>
                <a:path w="93133" h="145909" extrusionOk="0">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5"/>
            <p:cNvSpPr/>
            <p:nvPr/>
          </p:nvSpPr>
          <p:spPr>
            <a:xfrm>
              <a:off x="7483548" y="6426076"/>
              <a:ext cx="117969" cy="136596"/>
            </a:xfrm>
            <a:custGeom>
              <a:avLst/>
              <a:gdLst/>
              <a:ahLst/>
              <a:cxnLst/>
              <a:rect l="l" t="t" r="r" b="b"/>
              <a:pathLst>
                <a:path w="117969" h="136596" extrusionOk="0">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15"/>
            <p:cNvSpPr/>
            <p:nvPr/>
          </p:nvSpPr>
          <p:spPr>
            <a:xfrm>
              <a:off x="7696203" y="6032431"/>
              <a:ext cx="18627" cy="27940"/>
            </a:xfrm>
            <a:custGeom>
              <a:avLst/>
              <a:gdLst/>
              <a:ahLst/>
              <a:cxnLst/>
              <a:rect l="l" t="t" r="r" b="b"/>
              <a:pathLst>
                <a:path w="18626" h="27940" extrusionOk="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15"/>
            <p:cNvSpPr/>
            <p:nvPr/>
          </p:nvSpPr>
          <p:spPr>
            <a:xfrm>
              <a:off x="7436671" y="5917876"/>
              <a:ext cx="18627" cy="21731"/>
            </a:xfrm>
            <a:custGeom>
              <a:avLst/>
              <a:gdLst/>
              <a:ahLst/>
              <a:cxnLst/>
              <a:rect l="l" t="t" r="r" b="b"/>
              <a:pathLst>
                <a:path w="18626" h="21731" extrusionOk="0">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15"/>
            <p:cNvSpPr/>
            <p:nvPr/>
          </p:nvSpPr>
          <p:spPr>
            <a:xfrm>
              <a:off x="7423321" y="5928431"/>
              <a:ext cx="18627" cy="15522"/>
            </a:xfrm>
            <a:custGeom>
              <a:avLst/>
              <a:gdLst/>
              <a:ahLst/>
              <a:cxnLst/>
              <a:rect l="l" t="t" r="r" b="b"/>
              <a:pathLst>
                <a:path w="18626" h="15522" extrusionOk="0">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15"/>
            <p:cNvSpPr/>
            <p:nvPr/>
          </p:nvSpPr>
          <p:spPr>
            <a:xfrm>
              <a:off x="7449089" y="5945506"/>
              <a:ext cx="12418" cy="12418"/>
            </a:xfrm>
            <a:custGeom>
              <a:avLst/>
              <a:gdLst/>
              <a:ahLst/>
              <a:cxnLst/>
              <a:rect l="l" t="t" r="r" b="b"/>
              <a:pathLst>
                <a:path w="12417" h="12417" extrusionOk="0">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15"/>
            <p:cNvSpPr/>
            <p:nvPr/>
          </p:nvSpPr>
          <p:spPr>
            <a:xfrm>
              <a:off x="7229293" y="6429180"/>
              <a:ext cx="52776" cy="68298"/>
            </a:xfrm>
            <a:custGeom>
              <a:avLst/>
              <a:gdLst/>
              <a:ahLst/>
              <a:cxnLst/>
              <a:rect l="l" t="t" r="r" b="b"/>
              <a:pathLst>
                <a:path w="52775" h="68298" extrusionOk="0">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15"/>
            <p:cNvSpPr/>
            <p:nvPr/>
          </p:nvSpPr>
          <p:spPr>
            <a:xfrm>
              <a:off x="4103104" y="5644063"/>
              <a:ext cx="9313" cy="12418"/>
            </a:xfrm>
            <a:custGeom>
              <a:avLst/>
              <a:gdLst/>
              <a:ahLst/>
              <a:cxnLst/>
              <a:rect l="l" t="t" r="r" b="b"/>
              <a:pathLst>
                <a:path w="9313" h="12417" extrusionOk="0">
                  <a:moveTo>
                    <a:pt x="2173" y="5278"/>
                  </a:moveTo>
                  <a:lnTo>
                    <a:pt x="2173" y="7140"/>
                  </a:lnTo>
                  <a:lnTo>
                    <a:pt x="2173" y="9313"/>
                  </a:lnTo>
                  <a:lnTo>
                    <a:pt x="4346" y="11487"/>
                  </a:lnTo>
                  <a:lnTo>
                    <a:pt x="5278" y="11487"/>
                  </a:lnTo>
                  <a:lnTo>
                    <a:pt x="9624" y="12418"/>
                  </a:lnTo>
                  <a:lnTo>
                    <a:pt x="9624" y="5278"/>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15"/>
            <p:cNvSpPr/>
            <p:nvPr/>
          </p:nvSpPr>
          <p:spPr>
            <a:xfrm>
              <a:off x="4008418" y="5514917"/>
              <a:ext cx="34149" cy="18627"/>
            </a:xfrm>
            <a:custGeom>
              <a:avLst/>
              <a:gdLst/>
              <a:ahLst/>
              <a:cxnLst/>
              <a:rect l="l" t="t" r="r" b="b"/>
              <a:pathLst>
                <a:path w="34149" h="18626" extrusionOk="0">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5"/>
            <p:cNvSpPr/>
            <p:nvPr/>
          </p:nvSpPr>
          <p:spPr>
            <a:xfrm>
              <a:off x="3912490" y="5445999"/>
              <a:ext cx="155223" cy="58985"/>
            </a:xfrm>
            <a:custGeom>
              <a:avLst/>
              <a:gdLst/>
              <a:ahLst/>
              <a:cxnLst/>
              <a:rect l="l" t="t" r="r" b="b"/>
              <a:pathLst>
                <a:path w="155222" h="58984" extrusionOk="0">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15"/>
            <p:cNvSpPr/>
            <p:nvPr/>
          </p:nvSpPr>
          <p:spPr>
            <a:xfrm>
              <a:off x="4008418" y="5417438"/>
              <a:ext cx="12418" cy="24836"/>
            </a:xfrm>
            <a:custGeom>
              <a:avLst/>
              <a:gdLst/>
              <a:ahLst/>
              <a:cxnLst/>
              <a:rect l="l" t="t" r="r" b="b"/>
              <a:pathLst>
                <a:path w="12417" h="24835" extrusionOk="0">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15"/>
            <p:cNvSpPr/>
            <p:nvPr/>
          </p:nvSpPr>
          <p:spPr>
            <a:xfrm>
              <a:off x="4000036" y="5393223"/>
              <a:ext cx="27940" cy="15522"/>
            </a:xfrm>
            <a:custGeom>
              <a:avLst/>
              <a:gdLst/>
              <a:ahLst/>
              <a:cxnLst/>
              <a:rect l="l" t="t" r="r" b="b"/>
              <a:pathLst>
                <a:path w="27940" h="15522" extrusionOk="0">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15"/>
            <p:cNvSpPr/>
            <p:nvPr/>
          </p:nvSpPr>
          <p:spPr>
            <a:xfrm>
              <a:off x="5743810" y="6002628"/>
              <a:ext cx="99343" cy="207999"/>
            </a:xfrm>
            <a:custGeom>
              <a:avLst/>
              <a:gdLst/>
              <a:ahLst/>
              <a:cxnLst/>
              <a:rect l="l" t="t" r="r" b="b"/>
              <a:pathLst>
                <a:path w="99342" h="207998" extrusionOk="0">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15"/>
            <p:cNvSpPr/>
            <p:nvPr/>
          </p:nvSpPr>
          <p:spPr>
            <a:xfrm>
              <a:off x="4236596" y="6662015"/>
              <a:ext cx="74507" cy="31045"/>
            </a:xfrm>
            <a:custGeom>
              <a:avLst/>
              <a:gdLst/>
              <a:ahLst/>
              <a:cxnLst/>
              <a:rect l="l" t="t" r="r" b="b"/>
              <a:pathLst>
                <a:path w="74506" h="31044" extrusionOk="0">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15"/>
            <p:cNvSpPr/>
            <p:nvPr/>
          </p:nvSpPr>
          <p:spPr>
            <a:xfrm>
              <a:off x="4403305" y="5779417"/>
              <a:ext cx="34149" cy="31045"/>
            </a:xfrm>
            <a:custGeom>
              <a:avLst/>
              <a:gdLst/>
              <a:ahLst/>
              <a:cxnLst/>
              <a:rect l="l" t="t" r="r" b="b"/>
              <a:pathLst>
                <a:path w="34149" h="31044" extrusionOk="0">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15"/>
            <p:cNvSpPr/>
            <p:nvPr/>
          </p:nvSpPr>
          <p:spPr>
            <a:xfrm>
              <a:off x="4237527" y="6453395"/>
              <a:ext cx="12418" cy="18627"/>
            </a:xfrm>
            <a:custGeom>
              <a:avLst/>
              <a:gdLst/>
              <a:ahLst/>
              <a:cxnLst/>
              <a:rect l="l" t="t" r="r" b="b"/>
              <a:pathLst>
                <a:path w="12417" h="18626" extrusionOk="0">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15"/>
            <p:cNvSpPr/>
            <p:nvPr/>
          </p:nvSpPr>
          <p:spPr>
            <a:xfrm>
              <a:off x="4152155" y="6693680"/>
              <a:ext cx="58985" cy="52776"/>
            </a:xfrm>
            <a:custGeom>
              <a:avLst/>
              <a:gdLst/>
              <a:ahLst/>
              <a:cxnLst/>
              <a:rect l="l" t="t" r="r" b="b"/>
              <a:pathLst>
                <a:path w="58984" h="52775" extrusionOk="0">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15"/>
            <p:cNvSpPr/>
            <p:nvPr/>
          </p:nvSpPr>
          <p:spPr>
            <a:xfrm>
              <a:off x="4063677" y="5497843"/>
              <a:ext cx="86925" cy="34149"/>
            </a:xfrm>
            <a:custGeom>
              <a:avLst/>
              <a:gdLst/>
              <a:ahLst/>
              <a:cxnLst/>
              <a:rect l="l" t="t" r="r" b="b"/>
              <a:pathLst>
                <a:path w="86924" h="34149" extrusionOk="0">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15"/>
            <p:cNvSpPr/>
            <p:nvPr/>
          </p:nvSpPr>
          <p:spPr>
            <a:xfrm>
              <a:off x="4215796" y="5526404"/>
              <a:ext cx="34149" cy="12418"/>
            </a:xfrm>
            <a:custGeom>
              <a:avLst/>
              <a:gdLst/>
              <a:ahLst/>
              <a:cxnLst/>
              <a:rect l="l" t="t" r="r" b="b"/>
              <a:pathLst>
                <a:path w="34149" h="12417" extrusionOk="0">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15"/>
            <p:cNvSpPr/>
            <p:nvPr/>
          </p:nvSpPr>
          <p:spPr>
            <a:xfrm>
              <a:off x="4066782" y="5047076"/>
              <a:ext cx="12418" cy="15522"/>
            </a:xfrm>
            <a:custGeom>
              <a:avLst/>
              <a:gdLst/>
              <a:ahLst/>
              <a:cxnLst/>
              <a:rect l="l" t="t" r="r" b="b"/>
              <a:pathLst>
                <a:path w="12417" h="15522" extrusionOk="0">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15"/>
            <p:cNvSpPr/>
            <p:nvPr/>
          </p:nvSpPr>
          <p:spPr>
            <a:xfrm>
              <a:off x="3707286" y="4372477"/>
              <a:ext cx="55880" cy="43462"/>
            </a:xfrm>
            <a:custGeom>
              <a:avLst/>
              <a:gdLst/>
              <a:ahLst/>
              <a:cxnLst/>
              <a:rect l="l" t="t" r="r" b="b"/>
              <a:pathLst>
                <a:path w="55880" h="43462" extrusionOk="0">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15"/>
            <p:cNvSpPr/>
            <p:nvPr/>
          </p:nvSpPr>
          <p:spPr>
            <a:xfrm>
              <a:off x="3927081" y="4626422"/>
              <a:ext cx="24836" cy="21731"/>
            </a:xfrm>
            <a:custGeom>
              <a:avLst/>
              <a:gdLst/>
              <a:ahLst/>
              <a:cxnLst/>
              <a:rect l="l" t="t" r="r" b="b"/>
              <a:pathLst>
                <a:path w="24835" h="21731" extrusionOk="0">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15"/>
            <p:cNvSpPr/>
            <p:nvPr/>
          </p:nvSpPr>
          <p:spPr>
            <a:xfrm>
              <a:off x="3587454" y="4223153"/>
              <a:ext cx="37253" cy="31045"/>
            </a:xfrm>
            <a:custGeom>
              <a:avLst/>
              <a:gdLst/>
              <a:ahLst/>
              <a:cxnLst/>
              <a:rect l="l" t="t" r="r" b="b"/>
              <a:pathLst>
                <a:path w="37253" h="31044" extrusionOk="0">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15"/>
            <p:cNvSpPr/>
            <p:nvPr/>
          </p:nvSpPr>
          <p:spPr>
            <a:xfrm>
              <a:off x="2717274" y="4696893"/>
              <a:ext cx="18627" cy="9313"/>
            </a:xfrm>
            <a:custGeom>
              <a:avLst/>
              <a:gdLst/>
              <a:ahLst/>
              <a:cxnLst/>
              <a:rect l="l" t="t" r="r" b="b"/>
              <a:pathLst>
                <a:path w="18626" h="9313" extrusionOk="0">
                  <a:moveTo>
                    <a:pt x="4346" y="3104"/>
                  </a:moveTo>
                  <a:lnTo>
                    <a:pt x="7451" y="5278"/>
                  </a:lnTo>
                  <a:lnTo>
                    <a:pt x="11486" y="8382"/>
                  </a:lnTo>
                  <a:lnTo>
                    <a:pt x="16764" y="10555"/>
                  </a:lnTo>
                  <a:lnTo>
                    <a:pt x="16764" y="7451"/>
                  </a:lnTo>
                  <a:lnTo>
                    <a:pt x="20800" y="7451"/>
                  </a:lnTo>
                  <a:lnTo>
                    <a:pt x="20800" y="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15"/>
            <p:cNvSpPr/>
            <p:nvPr/>
          </p:nvSpPr>
          <p:spPr>
            <a:xfrm>
              <a:off x="2917512" y="4768295"/>
              <a:ext cx="31045" cy="34149"/>
            </a:xfrm>
            <a:custGeom>
              <a:avLst/>
              <a:gdLst/>
              <a:ahLst/>
              <a:cxnLst/>
              <a:rect l="l" t="t" r="r" b="b"/>
              <a:pathLst>
                <a:path w="31044" h="34149" extrusionOk="0">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15"/>
            <p:cNvSpPr/>
            <p:nvPr/>
          </p:nvSpPr>
          <p:spPr>
            <a:xfrm>
              <a:off x="3423849" y="4239917"/>
              <a:ext cx="245252" cy="170745"/>
            </a:xfrm>
            <a:custGeom>
              <a:avLst/>
              <a:gdLst/>
              <a:ahLst/>
              <a:cxnLst/>
              <a:rect l="l" t="t" r="r" b="b"/>
              <a:pathLst>
                <a:path w="245252" h="170745" extrusionOk="0">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15"/>
            <p:cNvSpPr/>
            <p:nvPr/>
          </p:nvSpPr>
          <p:spPr>
            <a:xfrm>
              <a:off x="2687161" y="4573956"/>
              <a:ext cx="37253" cy="27940"/>
            </a:xfrm>
            <a:custGeom>
              <a:avLst/>
              <a:gdLst/>
              <a:ahLst/>
              <a:cxnLst/>
              <a:rect l="l" t="t" r="r" b="b"/>
              <a:pathLst>
                <a:path w="37253" h="27940" extrusionOk="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15"/>
            <p:cNvSpPr/>
            <p:nvPr/>
          </p:nvSpPr>
          <p:spPr>
            <a:xfrm>
              <a:off x="3878341" y="4529873"/>
              <a:ext cx="93134" cy="86925"/>
            </a:xfrm>
            <a:custGeom>
              <a:avLst/>
              <a:gdLst/>
              <a:ahLst/>
              <a:cxnLst/>
              <a:rect l="l" t="t" r="r" b="b"/>
              <a:pathLst>
                <a:path w="93133" h="86924" extrusionOk="0">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15"/>
            <p:cNvSpPr/>
            <p:nvPr/>
          </p:nvSpPr>
          <p:spPr>
            <a:xfrm>
              <a:off x="4263915" y="4941524"/>
              <a:ext cx="93134" cy="111760"/>
            </a:xfrm>
            <a:custGeom>
              <a:avLst/>
              <a:gdLst/>
              <a:ahLst/>
              <a:cxnLst/>
              <a:rect l="l" t="t" r="r" b="b"/>
              <a:pathLst>
                <a:path w="93133" h="111760" extrusionOk="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15"/>
            <p:cNvSpPr/>
            <p:nvPr/>
          </p:nvSpPr>
          <p:spPr>
            <a:xfrm>
              <a:off x="4034496" y="4432083"/>
              <a:ext cx="27940" cy="40358"/>
            </a:xfrm>
            <a:custGeom>
              <a:avLst/>
              <a:gdLst/>
              <a:ahLst/>
              <a:cxnLst/>
              <a:rect l="l" t="t" r="r" b="b"/>
              <a:pathLst>
                <a:path w="27940" h="40357" extrusionOk="0">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15"/>
            <p:cNvSpPr/>
            <p:nvPr/>
          </p:nvSpPr>
          <p:spPr>
            <a:xfrm>
              <a:off x="3958436" y="4877572"/>
              <a:ext cx="15522" cy="9313"/>
            </a:xfrm>
            <a:custGeom>
              <a:avLst/>
              <a:gdLst/>
              <a:ahLst/>
              <a:cxnLst/>
              <a:rect l="l" t="t" r="r" b="b"/>
              <a:pathLst>
                <a:path w="15522" h="9313" extrusionOk="0">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15"/>
            <p:cNvSpPr/>
            <p:nvPr/>
          </p:nvSpPr>
          <p:spPr>
            <a:xfrm>
              <a:off x="4347115" y="4401659"/>
              <a:ext cx="40358" cy="34149"/>
            </a:xfrm>
            <a:custGeom>
              <a:avLst/>
              <a:gdLst/>
              <a:ahLst/>
              <a:cxnLst/>
              <a:rect l="l" t="t" r="r" b="b"/>
              <a:pathLst>
                <a:path w="40357" h="34149" extrusionOk="0">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15"/>
            <p:cNvSpPr/>
            <p:nvPr/>
          </p:nvSpPr>
          <p:spPr>
            <a:xfrm>
              <a:off x="4024251" y="4593825"/>
              <a:ext cx="12418" cy="15522"/>
            </a:xfrm>
            <a:custGeom>
              <a:avLst/>
              <a:gdLst/>
              <a:ahLst/>
              <a:cxnLst/>
              <a:rect l="l" t="t" r="r" b="b"/>
              <a:pathLst>
                <a:path w="12417" h="15522" extrusionOk="0">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15"/>
            <p:cNvSpPr/>
            <p:nvPr/>
          </p:nvSpPr>
          <p:spPr>
            <a:xfrm>
              <a:off x="3970854" y="4639150"/>
              <a:ext cx="21731" cy="27940"/>
            </a:xfrm>
            <a:custGeom>
              <a:avLst/>
              <a:gdLst/>
              <a:ahLst/>
              <a:cxnLst/>
              <a:rect l="l" t="t" r="r" b="b"/>
              <a:pathLst>
                <a:path w="21731" h="27940" extrusionOk="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15"/>
            <p:cNvSpPr/>
            <p:nvPr/>
          </p:nvSpPr>
          <p:spPr>
            <a:xfrm>
              <a:off x="7159753" y="4855531"/>
              <a:ext cx="43462" cy="189372"/>
            </a:xfrm>
            <a:custGeom>
              <a:avLst/>
              <a:gdLst/>
              <a:ahLst/>
              <a:cxnLst/>
              <a:rect l="l" t="t" r="r" b="b"/>
              <a:pathLst>
                <a:path w="43462" h="189371" extrusionOk="0">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15"/>
            <p:cNvSpPr/>
            <p:nvPr/>
          </p:nvSpPr>
          <p:spPr>
            <a:xfrm>
              <a:off x="3223922" y="4869190"/>
              <a:ext cx="34149" cy="43462"/>
            </a:xfrm>
            <a:custGeom>
              <a:avLst/>
              <a:gdLst/>
              <a:ahLst/>
              <a:cxnLst/>
              <a:rect l="l" t="t" r="r" b="b"/>
              <a:pathLst>
                <a:path w="34149" h="43462" extrusionOk="0">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15"/>
            <p:cNvSpPr/>
            <p:nvPr/>
          </p:nvSpPr>
          <p:spPr>
            <a:xfrm>
              <a:off x="5439263" y="4744081"/>
              <a:ext cx="18627" cy="18627"/>
            </a:xfrm>
            <a:custGeom>
              <a:avLst/>
              <a:gdLst/>
              <a:ahLst/>
              <a:cxnLst/>
              <a:rect l="l" t="t" r="r" b="b"/>
              <a:pathLst>
                <a:path w="18626" h="18626" extrusionOk="0">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15"/>
            <p:cNvSpPr/>
            <p:nvPr/>
          </p:nvSpPr>
          <p:spPr>
            <a:xfrm>
              <a:off x="5039098" y="4734767"/>
              <a:ext cx="111760" cy="217312"/>
            </a:xfrm>
            <a:custGeom>
              <a:avLst/>
              <a:gdLst/>
              <a:ahLst/>
              <a:cxnLst/>
              <a:rect l="l" t="t" r="r" b="b"/>
              <a:pathLst>
                <a:path w="111760" h="217312" extrusionOk="0">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15"/>
            <p:cNvSpPr/>
            <p:nvPr/>
          </p:nvSpPr>
          <p:spPr>
            <a:xfrm>
              <a:off x="5278762" y="4812379"/>
              <a:ext cx="24836" cy="34149"/>
            </a:xfrm>
            <a:custGeom>
              <a:avLst/>
              <a:gdLst/>
              <a:ahLst/>
              <a:cxnLst/>
              <a:rect l="l" t="t" r="r" b="b"/>
              <a:pathLst>
                <a:path w="24835" h="34149" extrusionOk="0">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15"/>
            <p:cNvSpPr/>
            <p:nvPr/>
          </p:nvSpPr>
          <p:spPr>
            <a:xfrm>
              <a:off x="7689063" y="4320943"/>
              <a:ext cx="49671" cy="27940"/>
            </a:xfrm>
            <a:custGeom>
              <a:avLst/>
              <a:gdLst/>
              <a:ahLst/>
              <a:cxnLst/>
              <a:rect l="l" t="t" r="r" b="b"/>
              <a:pathLst>
                <a:path w="49671" h="27940" extrusionOk="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15"/>
            <p:cNvSpPr/>
            <p:nvPr/>
          </p:nvSpPr>
          <p:spPr>
            <a:xfrm>
              <a:off x="5774854" y="4394519"/>
              <a:ext cx="15522" cy="9313"/>
            </a:xfrm>
            <a:custGeom>
              <a:avLst/>
              <a:gdLst/>
              <a:ahLst/>
              <a:cxnLst/>
              <a:rect l="l" t="t" r="r" b="b"/>
              <a:pathLst>
                <a:path w="15522" h="9313" extrusionOk="0">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15"/>
            <p:cNvSpPr/>
            <p:nvPr/>
          </p:nvSpPr>
          <p:spPr>
            <a:xfrm>
              <a:off x="7132744" y="4215702"/>
              <a:ext cx="55880" cy="21731"/>
            </a:xfrm>
            <a:custGeom>
              <a:avLst/>
              <a:gdLst/>
              <a:ahLst/>
              <a:cxnLst/>
              <a:rect l="l" t="t" r="r" b="b"/>
              <a:pathLst>
                <a:path w="55880" h="21731" extrusionOk="0">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15"/>
            <p:cNvSpPr/>
            <p:nvPr/>
          </p:nvSpPr>
          <p:spPr>
            <a:xfrm>
              <a:off x="5371586" y="4771400"/>
              <a:ext cx="18627" cy="27940"/>
            </a:xfrm>
            <a:custGeom>
              <a:avLst/>
              <a:gdLst/>
              <a:ahLst/>
              <a:cxnLst/>
              <a:rect l="l" t="t" r="r" b="b"/>
              <a:pathLst>
                <a:path w="18626" h="27940" extrusionOk="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15"/>
            <p:cNvSpPr/>
            <p:nvPr/>
          </p:nvSpPr>
          <p:spPr>
            <a:xfrm>
              <a:off x="4983839" y="4840940"/>
              <a:ext cx="52776" cy="80716"/>
            </a:xfrm>
            <a:custGeom>
              <a:avLst/>
              <a:gdLst/>
              <a:ahLst/>
              <a:cxnLst/>
              <a:rect l="l" t="t" r="r" b="b"/>
              <a:pathLst>
                <a:path w="52775" h="80715" extrusionOk="0">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15"/>
            <p:cNvSpPr/>
            <p:nvPr/>
          </p:nvSpPr>
          <p:spPr>
            <a:xfrm>
              <a:off x="4217969" y="4962635"/>
              <a:ext cx="31045" cy="18627"/>
            </a:xfrm>
            <a:custGeom>
              <a:avLst/>
              <a:gdLst/>
              <a:ahLst/>
              <a:cxnLst/>
              <a:rect l="l" t="t" r="r" b="b"/>
              <a:pathLst>
                <a:path w="31044" h="18626" extrusionOk="0">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15"/>
            <p:cNvSpPr/>
            <p:nvPr/>
          </p:nvSpPr>
          <p:spPr>
            <a:xfrm>
              <a:off x="4778634" y="4498518"/>
              <a:ext cx="158327" cy="117969"/>
            </a:xfrm>
            <a:custGeom>
              <a:avLst/>
              <a:gdLst/>
              <a:ahLst/>
              <a:cxnLst/>
              <a:rect l="l" t="t" r="r" b="b"/>
              <a:pathLst>
                <a:path w="158327" h="117969" extrusionOk="0">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3" name="Google Shape;153;p15"/>
          <p:cNvSpPr>
            <a:spLocks noGrp="1"/>
          </p:cNvSpPr>
          <p:nvPr>
            <p:ph type="pic" idx="2"/>
          </p:nvPr>
        </p:nvSpPr>
        <p:spPr>
          <a:xfrm>
            <a:off x="8954104" y="4078206"/>
            <a:ext cx="2233558" cy="1350988"/>
          </a:xfrm>
          <a:prstGeom prst="rect">
            <a:avLst/>
          </a:prstGeom>
          <a:solidFill>
            <a:srgbClr val="F2F2F2"/>
          </a:solidFill>
          <a:ln>
            <a:noFill/>
          </a:ln>
        </p:spPr>
      </p:sp>
      <p:sp>
        <p:nvSpPr>
          <p:cNvPr id="154" name="Google Shape;154;p15"/>
          <p:cNvSpPr txBox="1">
            <a:spLocks noGrp="1"/>
          </p:cNvSpPr>
          <p:nvPr>
            <p:ph type="body" idx="1"/>
          </p:nvPr>
        </p:nvSpPr>
        <p:spPr>
          <a:xfrm>
            <a:off x="546531" y="319722"/>
            <a:ext cx="11098938" cy="65931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5" name="Google Shape;155;p15"/>
          <p:cNvSpPr>
            <a:spLocks noGrp="1"/>
          </p:cNvSpPr>
          <p:nvPr>
            <p:ph type="pic" idx="3"/>
          </p:nvPr>
        </p:nvSpPr>
        <p:spPr>
          <a:xfrm>
            <a:off x="5413519" y="4583417"/>
            <a:ext cx="713665" cy="1122301"/>
          </a:xfrm>
          <a:prstGeom prst="rect">
            <a:avLst/>
          </a:prstGeom>
          <a:solidFill>
            <a:srgbClr val="F2F2F2"/>
          </a:solidFill>
          <a:ln>
            <a:noFill/>
          </a:ln>
        </p:spPr>
      </p:sp>
      <p:sp>
        <p:nvSpPr>
          <p:cNvPr id="156" name="Google Shape;156;p15"/>
          <p:cNvSpPr>
            <a:spLocks noGrp="1"/>
          </p:cNvSpPr>
          <p:nvPr>
            <p:ph type="pic" idx="4"/>
          </p:nvPr>
        </p:nvSpPr>
        <p:spPr>
          <a:xfrm>
            <a:off x="6039338" y="3259645"/>
            <a:ext cx="3106007" cy="1740786"/>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spTree>
      <p:nvGrpSpPr>
        <p:cNvPr id="1" name="Shape 158"/>
        <p:cNvGrpSpPr/>
        <p:nvPr/>
      </p:nvGrpSpPr>
      <p:grpSpPr>
        <a:xfrm>
          <a:off x="0" y="0"/>
          <a:ext cx="0" cy="0"/>
          <a:chOff x="0" y="0"/>
          <a:chExt cx="0" cy="0"/>
        </a:xfrm>
      </p:grpSpPr>
      <p:sp>
        <p:nvSpPr>
          <p:cNvPr id="159" name="Google Shape;159;p17"/>
          <p:cNvSpPr>
            <a:spLocks noGrp="1"/>
          </p:cNvSpPr>
          <p:nvPr>
            <p:ph type="pic" idx="2"/>
          </p:nvPr>
        </p:nvSpPr>
        <p:spPr>
          <a:xfrm>
            <a:off x="-527" y="0"/>
            <a:ext cx="12192527" cy="68580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16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spTree>
      <p:nvGrpSpPr>
        <p:cNvPr id="1" name="Shape 161"/>
        <p:cNvGrpSpPr/>
        <p:nvPr/>
      </p:nvGrpSpPr>
      <p:grpSpPr>
        <a:xfrm>
          <a:off x="0" y="0"/>
          <a:ext cx="0" cy="0"/>
          <a:chOff x="0" y="0"/>
          <a:chExt cx="0" cy="0"/>
        </a:xfrm>
      </p:grpSpPr>
      <p:grpSp>
        <p:nvGrpSpPr>
          <p:cNvPr id="162" name="Google Shape;162;p19"/>
          <p:cNvGrpSpPr/>
          <p:nvPr/>
        </p:nvGrpSpPr>
        <p:grpSpPr>
          <a:xfrm>
            <a:off x="729449" y="1780758"/>
            <a:ext cx="2449180" cy="4305530"/>
            <a:chOff x="445712" y="1449040"/>
            <a:chExt cx="2113018" cy="3924176"/>
          </a:xfrm>
        </p:grpSpPr>
        <p:sp>
          <p:nvSpPr>
            <p:cNvPr id="163" name="Google Shape;163;p19"/>
            <p:cNvSpPr/>
            <p:nvPr/>
          </p:nvSpPr>
          <p:spPr>
            <a:xfrm>
              <a:off x="445712" y="1449040"/>
              <a:ext cx="2113018" cy="3924176"/>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19"/>
            <p:cNvSpPr/>
            <p:nvPr/>
          </p:nvSpPr>
          <p:spPr>
            <a:xfrm>
              <a:off x="1379920" y="1650572"/>
              <a:ext cx="216024" cy="34350"/>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5" name="Google Shape;165;p19"/>
            <p:cNvGrpSpPr/>
            <p:nvPr/>
          </p:nvGrpSpPr>
          <p:grpSpPr>
            <a:xfrm>
              <a:off x="1407705" y="5045834"/>
              <a:ext cx="211967" cy="211967"/>
              <a:chOff x="1549420" y="5712364"/>
              <a:chExt cx="312583" cy="312583"/>
            </a:xfrm>
          </p:grpSpPr>
          <p:sp>
            <p:nvSpPr>
              <p:cNvPr id="166" name="Google Shape;166;p19"/>
              <p:cNvSpPr/>
              <p:nvPr/>
            </p:nvSpPr>
            <p:spPr>
              <a:xfrm>
                <a:off x="1549420" y="5712364"/>
                <a:ext cx="312583" cy="312583"/>
              </a:xfrm>
              <a:prstGeom prst="ellipse">
                <a:avLst/>
              </a:prstGeom>
              <a:gradFill>
                <a:gsLst>
                  <a:gs pos="0">
                    <a:srgbClr val="0F0F0F"/>
                  </a:gs>
                  <a:gs pos="56000">
                    <a:srgbClr val="595959"/>
                  </a:gs>
                  <a:gs pos="91000">
                    <a:srgbClr val="7F7F7F"/>
                  </a:gs>
                  <a:gs pos="100000">
                    <a:srgbClr val="BFBFBF"/>
                  </a:gs>
                </a:gsLst>
                <a:lin ang="10800000" scaled="0"/>
              </a:gradFill>
              <a:ln w="1270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19"/>
              <p:cNvSpPr/>
              <p:nvPr/>
            </p:nvSpPr>
            <p:spPr>
              <a:xfrm>
                <a:off x="1634225" y="5796647"/>
                <a:ext cx="142969" cy="144016"/>
              </a:xfrm>
              <a:prstGeom prst="roundRect">
                <a:avLst>
                  <a:gd name="adj" fmla="val 16667"/>
                </a:avLst>
              </a:prstGeom>
              <a:solidFill>
                <a:srgbClr val="737373"/>
              </a:solidFill>
              <a:ln w="9525" cap="flat" cmpd="sng">
                <a:solidFill>
                  <a:srgbClr val="B0B0B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168" name="Google Shape;168;p19"/>
          <p:cNvSpPr>
            <a:spLocks noGrp="1"/>
          </p:cNvSpPr>
          <p:nvPr>
            <p:ph type="pic" idx="2"/>
          </p:nvPr>
        </p:nvSpPr>
        <p:spPr>
          <a:xfrm>
            <a:off x="873465" y="2174930"/>
            <a:ext cx="2152765" cy="3348746"/>
          </a:xfrm>
          <a:prstGeom prst="rect">
            <a:avLst/>
          </a:prstGeom>
          <a:solidFill>
            <a:srgbClr val="F2F2F2"/>
          </a:solidFill>
          <a:ln>
            <a:noFill/>
          </a:ln>
        </p:spPr>
      </p:sp>
      <p:sp>
        <p:nvSpPr>
          <p:cNvPr id="169" name="Google Shape;169;p19"/>
          <p:cNvSpPr txBox="1">
            <a:spLocks noGrp="1"/>
          </p:cNvSpPr>
          <p:nvPr>
            <p:ph type="body" idx="1"/>
          </p:nvPr>
        </p:nvSpPr>
        <p:spPr>
          <a:xfrm>
            <a:off x="546531" y="319722"/>
            <a:ext cx="11098938" cy="65931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21"/>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 name="Google Shape;15;p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ctr" anchorCtr="0">
            <a:noAutofit/>
          </a:bodyPr>
          <a:lstStyle>
            <a:lvl1pPr lvl="0">
              <a:buNone/>
              <a:defRPr>
                <a:solidFill>
                  <a:srgbClr val="262626"/>
                </a:solidFill>
                <a:latin typeface="Calibri"/>
                <a:ea typeface="Calibri"/>
                <a:cs typeface="Calibri"/>
                <a:sym typeface="Calibri"/>
              </a:defRPr>
            </a:lvl1pPr>
            <a:lvl2pPr lvl="1">
              <a:buNone/>
              <a:defRPr>
                <a:solidFill>
                  <a:srgbClr val="262626"/>
                </a:solidFill>
                <a:latin typeface="Calibri"/>
                <a:ea typeface="Calibri"/>
                <a:cs typeface="Calibri"/>
                <a:sym typeface="Calibri"/>
              </a:defRPr>
            </a:lvl2pPr>
            <a:lvl3pPr lvl="2">
              <a:buNone/>
              <a:defRPr>
                <a:solidFill>
                  <a:srgbClr val="262626"/>
                </a:solidFill>
                <a:latin typeface="Calibri"/>
                <a:ea typeface="Calibri"/>
                <a:cs typeface="Calibri"/>
                <a:sym typeface="Calibri"/>
              </a:defRPr>
            </a:lvl3pPr>
            <a:lvl4pPr lvl="3">
              <a:buNone/>
              <a:defRPr>
                <a:solidFill>
                  <a:srgbClr val="262626"/>
                </a:solidFill>
                <a:latin typeface="Calibri"/>
                <a:ea typeface="Calibri"/>
                <a:cs typeface="Calibri"/>
                <a:sym typeface="Calibri"/>
              </a:defRPr>
            </a:lvl4pPr>
            <a:lvl5pPr lvl="4">
              <a:buNone/>
              <a:defRPr>
                <a:solidFill>
                  <a:srgbClr val="262626"/>
                </a:solidFill>
                <a:latin typeface="Calibri"/>
                <a:ea typeface="Calibri"/>
                <a:cs typeface="Calibri"/>
                <a:sym typeface="Calibri"/>
              </a:defRPr>
            </a:lvl5pPr>
            <a:lvl6pPr lvl="5">
              <a:buNone/>
              <a:defRPr>
                <a:solidFill>
                  <a:srgbClr val="262626"/>
                </a:solidFill>
                <a:latin typeface="Calibri"/>
                <a:ea typeface="Calibri"/>
                <a:cs typeface="Calibri"/>
                <a:sym typeface="Calibri"/>
              </a:defRPr>
            </a:lvl6pPr>
            <a:lvl7pPr lvl="6">
              <a:buNone/>
              <a:defRPr>
                <a:solidFill>
                  <a:srgbClr val="262626"/>
                </a:solidFill>
                <a:latin typeface="Calibri"/>
                <a:ea typeface="Calibri"/>
                <a:cs typeface="Calibri"/>
                <a:sym typeface="Calibri"/>
              </a:defRPr>
            </a:lvl7pPr>
            <a:lvl8pPr lvl="7">
              <a:buNone/>
              <a:defRPr>
                <a:solidFill>
                  <a:srgbClr val="262626"/>
                </a:solidFill>
                <a:latin typeface="Calibri"/>
                <a:ea typeface="Calibri"/>
                <a:cs typeface="Calibri"/>
                <a:sym typeface="Calibri"/>
              </a:defRPr>
            </a:lvl8pPr>
            <a:lvl9pPr lvl="8">
              <a:buNone/>
              <a:defRPr>
                <a:solidFill>
                  <a:srgbClr val="262626"/>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174"/>
        <p:cNvGrpSpPr/>
        <p:nvPr/>
      </p:nvGrpSpPr>
      <p:grpSpPr>
        <a:xfrm>
          <a:off x="0" y="0"/>
          <a:ext cx="0" cy="0"/>
          <a:chOff x="0" y="0"/>
          <a:chExt cx="0" cy="0"/>
        </a:xfrm>
      </p:grpSpPr>
      <p:sp>
        <p:nvSpPr>
          <p:cNvPr id="175" name="Google Shape;175;p22"/>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6" name="Google Shape;176;p22"/>
          <p:cNvSpPr/>
          <p:nvPr/>
        </p:nvSpPr>
        <p:spPr>
          <a:xfrm>
            <a:off x="354010" y="1131591"/>
            <a:ext cx="3560767" cy="5402561"/>
          </a:xfrm>
          <a:prstGeom prst="roundRect">
            <a:avLst>
              <a:gd name="adj" fmla="val 3968"/>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77" name="Google Shape;177;p22"/>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178" name="Google Shape;178;p22"/>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179" name="Google Shape;179;p22"/>
          <p:cNvSpPr txBox="1"/>
          <p:nvPr/>
        </p:nvSpPr>
        <p:spPr>
          <a:xfrm>
            <a:off x="711704" y="1637214"/>
            <a:ext cx="2232248"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180" name="Google Shape;180;p22"/>
          <p:cNvSpPr txBox="1"/>
          <p:nvPr/>
        </p:nvSpPr>
        <p:spPr>
          <a:xfrm>
            <a:off x="711704" y="2127463"/>
            <a:ext cx="2232248" cy="73866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IN"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181" name="Google Shape;181;p22"/>
          <p:cNvSpPr txBox="1"/>
          <p:nvPr/>
        </p:nvSpPr>
        <p:spPr>
          <a:xfrm>
            <a:off x="721229" y="5808438"/>
            <a:ext cx="2232000" cy="30777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82" name="Google Shape;182;p22"/>
          <p:cNvSpPr txBox="1"/>
          <p:nvPr/>
        </p:nvSpPr>
        <p:spPr>
          <a:xfrm>
            <a:off x="721229" y="4450324"/>
            <a:ext cx="2717296" cy="138499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IN"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7_Contents slide layout">
  <p:cSld name="17_Contents slide layout">
    <p:bg>
      <p:bgPr>
        <a:blipFill>
          <a:blip r:embed="rId2">
            <a:alphaModFix/>
          </a:blip>
          <a:stretch>
            <a:fillRect/>
          </a:stretch>
        </a:blip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20"/>
        <p:cNvGrpSpPr/>
        <p:nvPr/>
      </p:nvGrpSpPr>
      <p:grpSpPr>
        <a:xfrm>
          <a:off x="0" y="0"/>
          <a:ext cx="0" cy="0"/>
          <a:chOff x="0" y="0"/>
          <a:chExt cx="0" cy="0"/>
        </a:xfrm>
      </p:grpSpPr>
      <p:sp>
        <p:nvSpPr>
          <p:cNvPr id="21" name="Google Shape;21;p8"/>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ontents slide layout">
  <p:cSld name="2_Contents slide layout">
    <p:spTree>
      <p:nvGrpSpPr>
        <p:cNvPr id="1" name="Shape 2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_Agenda slide layout">
  <p:cSld name="3_Agenda slide layout">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lt1"/>
              </a:buClr>
              <a:buSzPts val="5400"/>
              <a:buFont typeface="Arial"/>
              <a:buNone/>
              <a:defRPr sz="5400" b="0"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Taam slide layout">
  <p:cSld name="4_Taam slide layout">
    <p:spTree>
      <p:nvGrpSpPr>
        <p:cNvPr id="1" name="Shape 25"/>
        <p:cNvGrpSpPr/>
        <p:nvPr/>
      </p:nvGrpSpPr>
      <p:grpSpPr>
        <a:xfrm>
          <a:off x="0" y="0"/>
          <a:ext cx="0" cy="0"/>
          <a:chOff x="0" y="0"/>
          <a:chExt cx="0" cy="0"/>
        </a:xfrm>
      </p:grpSpPr>
      <p:sp>
        <p:nvSpPr>
          <p:cNvPr id="26" name="Google Shape;26;p11"/>
          <p:cNvSpPr/>
          <p:nvPr/>
        </p:nvSpPr>
        <p:spPr>
          <a:xfrm>
            <a:off x="3582255" y="1772789"/>
            <a:ext cx="2340000" cy="2340000"/>
          </a:xfrm>
          <a:prstGeom prst="blockArc">
            <a:avLst>
              <a:gd name="adj1" fmla="val 10800000"/>
              <a:gd name="adj2" fmla="val 117763"/>
              <a:gd name="adj3" fmla="val 671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7" name="Google Shape;27;p11"/>
          <p:cNvSpPr/>
          <p:nvPr/>
        </p:nvSpPr>
        <p:spPr>
          <a:xfrm>
            <a:off x="893211" y="1772789"/>
            <a:ext cx="2340000" cy="2340000"/>
          </a:xfrm>
          <a:prstGeom prst="blockArc">
            <a:avLst>
              <a:gd name="adj1" fmla="val 10800000"/>
              <a:gd name="adj2" fmla="val 118784"/>
              <a:gd name="adj3" fmla="val 7082"/>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 name="Google Shape;28;p11"/>
          <p:cNvSpPr/>
          <p:nvPr/>
        </p:nvSpPr>
        <p:spPr>
          <a:xfrm>
            <a:off x="6271299" y="1772789"/>
            <a:ext cx="2340000" cy="2340000"/>
          </a:xfrm>
          <a:prstGeom prst="blockArc">
            <a:avLst>
              <a:gd name="adj1" fmla="val 10800000"/>
              <a:gd name="adj2" fmla="val 117763"/>
              <a:gd name="adj3" fmla="val 671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9" name="Google Shape;29;p11"/>
          <p:cNvSpPr/>
          <p:nvPr/>
        </p:nvSpPr>
        <p:spPr>
          <a:xfrm>
            <a:off x="8960343" y="1772789"/>
            <a:ext cx="2340000" cy="2340000"/>
          </a:xfrm>
          <a:prstGeom prst="blockArc">
            <a:avLst>
              <a:gd name="adj1" fmla="val 10800000"/>
              <a:gd name="adj2" fmla="val 116759"/>
              <a:gd name="adj3" fmla="val 633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30" name="Google Shape;30;p11"/>
          <p:cNvSpPr/>
          <p:nvPr/>
        </p:nvSpPr>
        <p:spPr>
          <a:xfrm>
            <a:off x="0" y="2915579"/>
            <a:ext cx="12192000" cy="39424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11"/>
          <p:cNvSpPr>
            <a:spLocks noGrp="1"/>
          </p:cNvSpPr>
          <p:nvPr>
            <p:ph type="pic" idx="2"/>
          </p:nvPr>
        </p:nvSpPr>
        <p:spPr>
          <a:xfrm>
            <a:off x="1073211" y="1934789"/>
            <a:ext cx="1980000" cy="1980000"/>
          </a:xfrm>
          <a:prstGeom prst="ellipse">
            <a:avLst/>
          </a:prstGeom>
          <a:solidFill>
            <a:srgbClr val="F2F2F2"/>
          </a:solidFill>
          <a:ln w="95250" cap="flat" cmpd="sng">
            <a:solidFill>
              <a:schemeClr val="lt1"/>
            </a:solidFill>
            <a:prstDash val="solid"/>
            <a:round/>
            <a:headEnd type="none" w="sm" len="sm"/>
            <a:tailEnd type="none" w="sm" len="sm"/>
          </a:ln>
        </p:spPr>
      </p:sp>
      <p:sp>
        <p:nvSpPr>
          <p:cNvPr id="32" name="Google Shape;32;p11"/>
          <p:cNvSpPr>
            <a:spLocks noGrp="1"/>
          </p:cNvSpPr>
          <p:nvPr>
            <p:ph type="pic" idx="3"/>
          </p:nvPr>
        </p:nvSpPr>
        <p:spPr>
          <a:xfrm>
            <a:off x="3762255" y="1934789"/>
            <a:ext cx="1980000" cy="1980000"/>
          </a:xfrm>
          <a:prstGeom prst="ellipse">
            <a:avLst/>
          </a:prstGeom>
          <a:solidFill>
            <a:srgbClr val="F2F2F2"/>
          </a:solidFill>
          <a:ln w="95250" cap="flat" cmpd="sng">
            <a:solidFill>
              <a:schemeClr val="lt1"/>
            </a:solidFill>
            <a:prstDash val="solid"/>
            <a:round/>
            <a:headEnd type="none" w="sm" len="sm"/>
            <a:tailEnd type="none" w="sm" len="sm"/>
          </a:ln>
        </p:spPr>
      </p:sp>
      <p:sp>
        <p:nvSpPr>
          <p:cNvPr id="33" name="Google Shape;33;p11"/>
          <p:cNvSpPr>
            <a:spLocks noGrp="1"/>
          </p:cNvSpPr>
          <p:nvPr>
            <p:ph type="pic" idx="4"/>
          </p:nvPr>
        </p:nvSpPr>
        <p:spPr>
          <a:xfrm>
            <a:off x="6451299" y="1934789"/>
            <a:ext cx="1980000" cy="1980000"/>
          </a:xfrm>
          <a:prstGeom prst="ellipse">
            <a:avLst/>
          </a:prstGeom>
          <a:solidFill>
            <a:srgbClr val="F2F2F2"/>
          </a:solidFill>
          <a:ln w="95250" cap="flat" cmpd="sng">
            <a:solidFill>
              <a:schemeClr val="lt1"/>
            </a:solidFill>
            <a:prstDash val="solid"/>
            <a:round/>
            <a:headEnd type="none" w="sm" len="sm"/>
            <a:tailEnd type="none" w="sm" len="sm"/>
          </a:ln>
        </p:spPr>
      </p:sp>
      <p:sp>
        <p:nvSpPr>
          <p:cNvPr id="34" name="Google Shape;34;p11"/>
          <p:cNvSpPr>
            <a:spLocks noGrp="1"/>
          </p:cNvSpPr>
          <p:nvPr>
            <p:ph type="pic" idx="5"/>
          </p:nvPr>
        </p:nvSpPr>
        <p:spPr>
          <a:xfrm>
            <a:off x="9140343" y="1934789"/>
            <a:ext cx="1980000" cy="1980000"/>
          </a:xfrm>
          <a:prstGeom prst="ellipse">
            <a:avLst/>
          </a:prstGeom>
          <a:solidFill>
            <a:srgbClr val="F2F2F2"/>
          </a:solidFill>
          <a:ln w="95250" cap="flat" cmpd="sng">
            <a:solidFill>
              <a:schemeClr val="lt1"/>
            </a:solidFill>
            <a:prstDash val="solid"/>
            <a:round/>
            <a:headEnd type="none" w="sm" len="sm"/>
            <a:tailEnd type="none" w="sm" len="sm"/>
          </a:ln>
        </p:spPr>
      </p:sp>
      <p:sp>
        <p:nvSpPr>
          <p:cNvPr id="35" name="Google Shape;35;p11"/>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ctr"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online.hbs.edu/blog/post/organizational-change-management"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p:nvPr/>
        </p:nvSpPr>
        <p:spPr>
          <a:xfrm>
            <a:off x="6266010" y="103141"/>
            <a:ext cx="5741457" cy="2585323"/>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IN" sz="5400" b="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Finance(Fintech)</a:t>
            </a:r>
            <a:endParaRPr dirty="0">
              <a:latin typeface="Calibri" panose="020F0502020204030204" pitchFamily="34" charset="0"/>
              <a:ea typeface="Calibri" panose="020F0502020204030204" pitchFamily="34" charset="0"/>
              <a:cs typeface="Calibri" panose="020F0502020204030204" pitchFamily="34" charset="0"/>
            </a:endParaRPr>
          </a:p>
          <a:p>
            <a:pPr marL="0" marR="0" lvl="0" indent="0" algn="r" rtl="0">
              <a:spcBef>
                <a:spcPts val="0"/>
              </a:spcBef>
              <a:spcAft>
                <a:spcPts val="0"/>
              </a:spcAft>
              <a:buNone/>
            </a:pPr>
            <a:r>
              <a:rPr lang="en-IN" sz="5400" b="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Digital Transformation</a:t>
            </a:r>
            <a:endParaRPr sz="5400" b="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188" name="Google Shape;188;p23"/>
          <p:cNvSpPr txBox="1"/>
          <p:nvPr/>
        </p:nvSpPr>
        <p:spPr>
          <a:xfrm>
            <a:off x="6174639" y="3212521"/>
            <a:ext cx="5741388" cy="1241622"/>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IN" sz="1867"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Ritesh Kumar </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r" rtl="0">
              <a:spcBef>
                <a:spcPts val="0"/>
              </a:spcBef>
              <a:spcAft>
                <a:spcPts val="0"/>
              </a:spcAft>
              <a:buNone/>
            </a:pPr>
            <a:r>
              <a:rPr lang="en-IN" sz="1867"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Jagadish Kavuturu </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r" rtl="0">
              <a:spcBef>
                <a:spcPts val="0"/>
              </a:spcBef>
              <a:spcAft>
                <a:spcPts val="0"/>
              </a:spcAft>
              <a:buNone/>
            </a:pPr>
            <a:r>
              <a:rPr lang="en-IN" sz="1867"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Srinivas Lakshman </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r" rtl="0">
              <a:spcBef>
                <a:spcPts val="0"/>
              </a:spcBef>
              <a:spcAft>
                <a:spcPts val="0"/>
              </a:spcAft>
              <a:buNone/>
            </a:pPr>
            <a:r>
              <a:rPr lang="en-IN" sz="1867" b="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Shalesh Nath Sharma</a:t>
            </a:r>
            <a:endParaRPr>
              <a:latin typeface="Calibri" panose="020F0502020204030204" pitchFamily="34" charset="0"/>
              <a:ea typeface="Calibri" panose="020F0502020204030204" pitchFamily="34" charset="0"/>
              <a:cs typeface="Calibri" panose="020F0502020204030204" pitchFamily="34" charset="0"/>
            </a:endParaRPr>
          </a:p>
        </p:txBody>
      </p:sp>
      <p:sp>
        <p:nvSpPr>
          <p:cNvPr id="189" name="Google Shape;189;p23"/>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IN">
                <a:latin typeface="Calibri" panose="020F0502020204030204" pitchFamily="34" charset="0"/>
                <a:ea typeface="Calibri" panose="020F0502020204030204" pitchFamily="34" charset="0"/>
                <a:cs typeface="Calibri" panose="020F0502020204030204" pitchFamily="34" charset="0"/>
              </a:rPr>
              <a:t>1</a:t>
            </a:fld>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4: </a:t>
            </a: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Governance, Compliance And Ethics</a:t>
            </a:r>
            <a:endParaRPr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287" name="Google Shape;287;p32"/>
          <p:cNvGraphicFramePr/>
          <p:nvPr>
            <p:extLst>
              <p:ext uri="{D42A27DB-BD31-4B8C-83A1-F6EECF244321}">
                <p14:modId xmlns:p14="http://schemas.microsoft.com/office/powerpoint/2010/main" val="682516069"/>
              </p:ext>
            </p:extLst>
          </p:nvPr>
        </p:nvGraphicFramePr>
        <p:xfrm>
          <a:off x="860178" y="1476711"/>
          <a:ext cx="10463075" cy="4323300"/>
        </p:xfrm>
        <a:graphic>
          <a:graphicData uri="http://schemas.openxmlformats.org/drawingml/2006/table">
            <a:tbl>
              <a:tblPr>
                <a:noFill/>
                <a:tableStyleId>{A3EE463F-488D-4DFF-BB8F-CA2898CDA3BF}</a:tableStyleId>
              </a:tblPr>
              <a:tblGrid>
                <a:gridCol w="2030125">
                  <a:extLst>
                    <a:ext uri="{9D8B030D-6E8A-4147-A177-3AD203B41FA5}">
                      <a16:colId xmlns:a16="http://schemas.microsoft.com/office/drawing/2014/main" val="20000"/>
                    </a:ext>
                  </a:extLst>
                </a:gridCol>
                <a:gridCol w="935400">
                  <a:extLst>
                    <a:ext uri="{9D8B030D-6E8A-4147-A177-3AD203B41FA5}">
                      <a16:colId xmlns:a16="http://schemas.microsoft.com/office/drawing/2014/main" val="20001"/>
                    </a:ext>
                  </a:extLst>
                </a:gridCol>
                <a:gridCol w="1036325">
                  <a:extLst>
                    <a:ext uri="{9D8B030D-6E8A-4147-A177-3AD203B41FA5}">
                      <a16:colId xmlns:a16="http://schemas.microsoft.com/office/drawing/2014/main" val="20002"/>
                    </a:ext>
                  </a:extLst>
                </a:gridCol>
                <a:gridCol w="842875">
                  <a:extLst>
                    <a:ext uri="{9D8B030D-6E8A-4147-A177-3AD203B41FA5}">
                      <a16:colId xmlns:a16="http://schemas.microsoft.com/office/drawing/2014/main" val="20003"/>
                    </a:ext>
                  </a:extLst>
                </a:gridCol>
                <a:gridCol w="802500">
                  <a:extLst>
                    <a:ext uri="{9D8B030D-6E8A-4147-A177-3AD203B41FA5}">
                      <a16:colId xmlns:a16="http://schemas.microsoft.com/office/drawing/2014/main" val="20004"/>
                    </a:ext>
                  </a:extLst>
                </a:gridCol>
                <a:gridCol w="935400">
                  <a:extLst>
                    <a:ext uri="{9D8B030D-6E8A-4147-A177-3AD203B41FA5}">
                      <a16:colId xmlns:a16="http://schemas.microsoft.com/office/drawing/2014/main" val="20005"/>
                    </a:ext>
                  </a:extLst>
                </a:gridCol>
                <a:gridCol w="625850">
                  <a:extLst>
                    <a:ext uri="{9D8B030D-6E8A-4147-A177-3AD203B41FA5}">
                      <a16:colId xmlns:a16="http://schemas.microsoft.com/office/drawing/2014/main" val="20006"/>
                    </a:ext>
                  </a:extLst>
                </a:gridCol>
                <a:gridCol w="915200">
                  <a:extLst>
                    <a:ext uri="{9D8B030D-6E8A-4147-A177-3AD203B41FA5}">
                      <a16:colId xmlns:a16="http://schemas.microsoft.com/office/drawing/2014/main" val="20007"/>
                    </a:ext>
                  </a:extLst>
                </a:gridCol>
                <a:gridCol w="653975">
                  <a:extLst>
                    <a:ext uri="{9D8B030D-6E8A-4147-A177-3AD203B41FA5}">
                      <a16:colId xmlns:a16="http://schemas.microsoft.com/office/drawing/2014/main" val="20008"/>
                    </a:ext>
                  </a:extLst>
                </a:gridCol>
                <a:gridCol w="997725">
                  <a:extLst>
                    <a:ext uri="{9D8B030D-6E8A-4147-A177-3AD203B41FA5}">
                      <a16:colId xmlns:a16="http://schemas.microsoft.com/office/drawing/2014/main" val="20009"/>
                    </a:ext>
                  </a:extLst>
                </a:gridCol>
                <a:gridCol w="687700">
                  <a:extLst>
                    <a:ext uri="{9D8B030D-6E8A-4147-A177-3AD203B41FA5}">
                      <a16:colId xmlns:a16="http://schemas.microsoft.com/office/drawing/2014/main" val="20010"/>
                    </a:ext>
                  </a:extLst>
                </a:gridCol>
              </a:tblGrid>
              <a:tr h="350700">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Master Data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Reference Data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Metadata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Big Data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Quality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Architecture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Retention/ Archiving</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Privacy/ Security</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Ethical Data Management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Average Scores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0"/>
                  </a:ext>
                </a:extLst>
              </a:tr>
              <a:tr h="339775">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Chatbots</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3.778</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1"/>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3.778</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2"/>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3"/>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3.222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4"/>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3.111</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5"/>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6"/>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Wealth Bot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7"/>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2.889</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8"/>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2.889</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09"/>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HFT and Algorithmic Trading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2.778</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10"/>
                  </a:ext>
                </a:extLst>
              </a:tr>
              <a:tr h="339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2.444</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5575" marT="5575" marB="0" anchor="ctr">
                    <a:solidFill>
                      <a:srgbClr val="0070C0"/>
                    </a:solidFill>
                  </a:tcPr>
                </a:tc>
                <a:extLst>
                  <a:ext uri="{0D108BD9-81ED-4DB2-BD59-A6C34878D82A}">
                    <a16:rowId xmlns:a16="http://schemas.microsoft.com/office/drawing/2014/main" val="10011"/>
                  </a:ext>
                </a:extLst>
              </a:tr>
            </a:tbl>
          </a:graphicData>
        </a:graphic>
      </p:graphicFrame>
      <p:sp>
        <p:nvSpPr>
          <p:cNvPr id="288" name="Google Shape;288;p32"/>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Times New Roman"/>
                <a:ea typeface="Times New Roman"/>
                <a:cs typeface="Times New Roman"/>
                <a:sym typeface="Times New Roman"/>
              </a:rPr>
              <a:t>10</a:t>
            </a:fld>
            <a:endParaRPr>
              <a:solidFill>
                <a:schemeClr val="lt1"/>
              </a:solidFill>
              <a:latin typeface="Times New Roman"/>
              <a:ea typeface="Times New Roman"/>
              <a:cs typeface="Times New Roman"/>
              <a:sym typeface="Times New Roman"/>
            </a:endParaRPr>
          </a:p>
        </p:txBody>
      </p:sp>
      <p:pic>
        <p:nvPicPr>
          <p:cNvPr id="8" name="Audio 7">
            <a:hlinkClick r:id="" action="ppaction://media"/>
            <a:extLst>
              <a:ext uri="{FF2B5EF4-FFF2-40B4-BE49-F238E27FC236}">
                <a16:creationId xmlns:a16="http://schemas.microsoft.com/office/drawing/2014/main" id="{11AC3F34-0E86-B79F-341B-3AC8A087446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8684"/>
    </mc:Choice>
    <mc:Fallback>
      <p:transition spd="slow" advTm="108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txBox="1">
            <a:spLocks noGrp="1"/>
          </p:cNvSpPr>
          <p:nvPr>
            <p:ph type="body" idx="1"/>
          </p:nvPr>
        </p:nvSpPr>
        <p:spPr>
          <a:xfrm>
            <a:off x="323529" y="110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5: </a:t>
            </a:r>
            <a:r>
              <a:rPr lang="en-US" sz="18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Objectives And Assessing Viability Of Tracking Outcomes</a:t>
            </a:r>
          </a:p>
        </p:txBody>
      </p:sp>
      <p:graphicFrame>
        <p:nvGraphicFramePr>
          <p:cNvPr id="294" name="Google Shape;294;p33"/>
          <p:cNvGraphicFramePr/>
          <p:nvPr>
            <p:extLst>
              <p:ext uri="{D42A27DB-BD31-4B8C-83A1-F6EECF244321}">
                <p14:modId xmlns:p14="http://schemas.microsoft.com/office/powerpoint/2010/main" val="2572892906"/>
              </p:ext>
            </p:extLst>
          </p:nvPr>
        </p:nvGraphicFramePr>
        <p:xfrm>
          <a:off x="570106" y="734286"/>
          <a:ext cx="11153200" cy="5929700"/>
        </p:xfrm>
        <a:graphic>
          <a:graphicData uri="http://schemas.openxmlformats.org/drawingml/2006/table">
            <a:tbl>
              <a:tblPr>
                <a:noFill/>
                <a:tableStyleId>{A3EE463F-488D-4DFF-BB8F-CA2898CDA3BF}</a:tableStyleId>
              </a:tblPr>
              <a:tblGrid>
                <a:gridCol w="1016950">
                  <a:extLst>
                    <a:ext uri="{9D8B030D-6E8A-4147-A177-3AD203B41FA5}">
                      <a16:colId xmlns:a16="http://schemas.microsoft.com/office/drawing/2014/main" val="20000"/>
                    </a:ext>
                  </a:extLst>
                </a:gridCol>
                <a:gridCol w="2627300">
                  <a:extLst>
                    <a:ext uri="{9D8B030D-6E8A-4147-A177-3AD203B41FA5}">
                      <a16:colId xmlns:a16="http://schemas.microsoft.com/office/drawing/2014/main" val="20001"/>
                    </a:ext>
                  </a:extLst>
                </a:gridCol>
                <a:gridCol w="3308100">
                  <a:extLst>
                    <a:ext uri="{9D8B030D-6E8A-4147-A177-3AD203B41FA5}">
                      <a16:colId xmlns:a16="http://schemas.microsoft.com/office/drawing/2014/main" val="20002"/>
                    </a:ext>
                  </a:extLst>
                </a:gridCol>
                <a:gridCol w="4200850">
                  <a:extLst>
                    <a:ext uri="{9D8B030D-6E8A-4147-A177-3AD203B41FA5}">
                      <a16:colId xmlns:a16="http://schemas.microsoft.com/office/drawing/2014/main" val="20003"/>
                    </a:ext>
                  </a:extLst>
                </a:gridCol>
              </a:tblGrid>
              <a:tr h="417725">
                <a:tc>
                  <a:txBody>
                    <a:bodyPr/>
                    <a:lstStyle/>
                    <a:p>
                      <a:pPr marL="0" marR="0" lvl="0" indent="0" algn="ctr" rtl="0">
                        <a:spcBef>
                          <a:spcPts val="0"/>
                        </a:spcBef>
                        <a:spcAft>
                          <a:spcPts val="0"/>
                        </a:spcAft>
                        <a:buNone/>
                      </a:pPr>
                      <a:r>
                        <a:rPr lang="en-IN" sz="1000" b="1"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0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What does success look like for a solution addressing this problem?</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this success be measured (both to determine a baseline and then ongoing progress against that) from the data? What KPIs will be tracked?</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Overall Ease of Measurement</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0"/>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Personal Assistants and Chatbots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Quicker response times for customer service, a reduction in the volume of basic inquiries managed by human operators, and an enhancement in customer satisfaction.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 reduction in the average time taken to respond, a rise in the proportion of inquiries that chatbots handle independently without requiring human assistance, and enhanced scores for customer satisfaction.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 (Key Performance Indicators can be conveniently evaluated using system-generated reports and customer feedback surveys)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1"/>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Improved precision in forecasting investments and a notable rise in customer satisfaction.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Enhancement in Return on Investment and a marked improvement in customer satisfaction levels.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 (Key Performance Indicators can be conveniently evaluated using system-generated reports and customer feedback surveys)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2"/>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 significant decrease in operational expenses coupled with a marked enhancement in process accuracy.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reduction in operational expenses can be straightforwardly quantified. Similarly, precision metrics are a fundamental part of reporting and can be tracked easily.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 (Key Performance Indicators can be conveniently evaluated using system-generated reports and customer feedback surveys)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3"/>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Improved precision in predicting creditworthiness and a rise in customer numbers attributable to enhanced credit risk assessment.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precision of the predictive model and the extra business acquired as a result.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 (While it's straightforward to quantify the accuracy of credit scores and the additional business garnered from new customers, attributing the degree of success directly to the AI/ML model can pose a challenge.)</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4"/>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Enhancement in rates of customer acquisition and customer retention.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Monitoring the rates of customer acquisition and customer retention.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 (Attributing  the extent of customer satisfaction and retention rates to the AI/ML model can be challenging).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5"/>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Decreased timeframes for settlement, diminished number of trade disagreements and mistakes, and enhanced satisfaction among customers.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Decrease in the duration of trade settlements, reduction in trade disputes and errors, and enhanced customer satisfaction levels.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4(Attributing the extent of KPIs' performance to AI/ML model can be challenging.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6"/>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 decrease in the occurrence of fraudulent transactions, and an increased identification of potential threats.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count of identified fraudulent transactions, the precision rate of the fraud detection system, and the tally of potential threats spotted.</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 (Measurement of undetected fraudulent activities is feasible but may be delayed, and the potential threats might remain unnoticed for an extended period.)</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7"/>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Decrease in the current time and resources allocated towards managing contracts.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Decrease in both the resources and time devoted to contract management, as well as a reduction in the frequency of contract disputes.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 (While direct metrics such as resources and time utilized in contract management, and the count of contract disputes, are straightforward to measure, assessing a reduction in legal risk and ensuring compliance introduces a layer of complexity.)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8"/>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Boost in client satisfaction, enhancement in the performance of portfolios, and an increase in the Assets Under Management (AUM).</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Customer Satisfaction Scores, Return on Investment, Assets Under Management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 (Metrics such as Customer Satisfaction and Assets Under Management can be measured directly, but gauging the genuine influence of advancements in portfolio management could be intricate.)</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09"/>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High Frequency Trading and Algorithmic Trading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Enhancement in the volume of trades and an escalation in profitability.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Monitoring of trade frequency and revenue generated.</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 (While trade volumes and profits can be straightforward to track, delineating the specific influence of the AI model on these factors might pose challenges)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10"/>
                  </a:ext>
                </a:extLst>
              </a:tr>
              <a:tr h="417725">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Growth in the number of customers, enhancement in customer satisfaction ratings, and an upsurge in the Assets Under Management.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Monitoring the count of customers utilizing the service, gauging customer satisfaction indices, and tallying the Assets Under Management.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tc>
                  <a:txBody>
                    <a:bodyPr/>
                    <a:lstStyle/>
                    <a:p>
                      <a:pPr marL="0" marR="0" lvl="0" indent="0" algn="l" rtl="0">
                        <a:spcBef>
                          <a:spcPts val="0"/>
                        </a:spcBef>
                        <a:spcAft>
                          <a:spcPts val="0"/>
                        </a:spcAft>
                        <a:buNone/>
                      </a:pPr>
                      <a:r>
                        <a:rPr lang="en-IN" sz="10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 (Linking growth in Assets Under Management directly to the application of the wealth bot can pose certain challenges)</a:t>
                      </a:r>
                      <a:endParaRPr sz="10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325" marR="2325" marT="2325" marB="0" anchor="ctr">
                    <a:solidFill>
                      <a:srgbClr val="0070C0"/>
                    </a:solidFill>
                  </a:tcPr>
                </a:tc>
                <a:extLst>
                  <a:ext uri="{0D108BD9-81ED-4DB2-BD59-A6C34878D82A}">
                    <a16:rowId xmlns:a16="http://schemas.microsoft.com/office/drawing/2014/main" val="10011"/>
                  </a:ext>
                </a:extLst>
              </a:tr>
            </a:tbl>
          </a:graphicData>
        </a:graphic>
      </p:graphicFrame>
      <p:sp>
        <p:nvSpPr>
          <p:cNvPr id="295" name="Google Shape;295;p33"/>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11</a:t>
            </a:fld>
            <a:endParaRPr>
              <a:solidFill>
                <a:schemeClr val="lt1"/>
              </a:solidFill>
            </a:endParaRPr>
          </a:p>
        </p:txBody>
      </p:sp>
      <p:pic>
        <p:nvPicPr>
          <p:cNvPr id="5" name="Audio 4">
            <a:hlinkClick r:id="" action="ppaction://media"/>
            <a:extLst>
              <a:ext uri="{FF2B5EF4-FFF2-40B4-BE49-F238E27FC236}">
                <a16:creationId xmlns:a16="http://schemas.microsoft.com/office/drawing/2014/main" id="{B9A8FB78-649F-A9E8-488B-A420006010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9004"/>
    </mc:Choice>
    <mc:Fallback>
      <p:transition spd="slow" advTm="119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body" idx="1"/>
          </p:nvPr>
        </p:nvSpPr>
        <p:spPr>
          <a:xfrm>
            <a:off x="323529" y="110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6: </a:t>
            </a: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Appropriate Analytic Approaches To Solving Business Problems</a:t>
            </a:r>
            <a:endParaRPr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301" name="Google Shape;301;p34"/>
          <p:cNvGraphicFramePr/>
          <p:nvPr>
            <p:extLst>
              <p:ext uri="{D42A27DB-BD31-4B8C-83A1-F6EECF244321}">
                <p14:modId xmlns:p14="http://schemas.microsoft.com/office/powerpoint/2010/main" val="2182639502"/>
              </p:ext>
            </p:extLst>
          </p:nvPr>
        </p:nvGraphicFramePr>
        <p:xfrm>
          <a:off x="423495" y="876372"/>
          <a:ext cx="11244525" cy="5834500"/>
        </p:xfrm>
        <a:graphic>
          <a:graphicData uri="http://schemas.openxmlformats.org/drawingml/2006/table">
            <a:tbl>
              <a:tblPr>
                <a:noFill/>
                <a:tableStyleId>{A3EE463F-488D-4DFF-BB8F-CA2898CDA3BF}</a:tableStyleId>
              </a:tblPr>
              <a:tblGrid>
                <a:gridCol w="1603775">
                  <a:extLst>
                    <a:ext uri="{9D8B030D-6E8A-4147-A177-3AD203B41FA5}">
                      <a16:colId xmlns:a16="http://schemas.microsoft.com/office/drawing/2014/main" val="20000"/>
                    </a:ext>
                  </a:extLst>
                </a:gridCol>
                <a:gridCol w="1737150">
                  <a:extLst>
                    <a:ext uri="{9D8B030D-6E8A-4147-A177-3AD203B41FA5}">
                      <a16:colId xmlns:a16="http://schemas.microsoft.com/office/drawing/2014/main" val="20001"/>
                    </a:ext>
                  </a:extLst>
                </a:gridCol>
                <a:gridCol w="2508775">
                  <a:extLst>
                    <a:ext uri="{9D8B030D-6E8A-4147-A177-3AD203B41FA5}">
                      <a16:colId xmlns:a16="http://schemas.microsoft.com/office/drawing/2014/main" val="20002"/>
                    </a:ext>
                  </a:extLst>
                </a:gridCol>
                <a:gridCol w="1938600">
                  <a:extLst>
                    <a:ext uri="{9D8B030D-6E8A-4147-A177-3AD203B41FA5}">
                      <a16:colId xmlns:a16="http://schemas.microsoft.com/office/drawing/2014/main" val="20003"/>
                    </a:ext>
                  </a:extLst>
                </a:gridCol>
                <a:gridCol w="2471725">
                  <a:extLst>
                    <a:ext uri="{9D8B030D-6E8A-4147-A177-3AD203B41FA5}">
                      <a16:colId xmlns:a16="http://schemas.microsoft.com/office/drawing/2014/main" val="20004"/>
                    </a:ext>
                  </a:extLst>
                </a:gridCol>
                <a:gridCol w="984500">
                  <a:extLst>
                    <a:ext uri="{9D8B030D-6E8A-4147-A177-3AD203B41FA5}">
                      <a16:colId xmlns:a16="http://schemas.microsoft.com/office/drawing/2014/main" val="20005"/>
                    </a:ext>
                  </a:extLst>
                </a:gridCol>
              </a:tblGrid>
              <a:tr h="540675">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What business question are you trying to answer with data visualization and modelling?</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What kind of data visualization would provide useful insights?</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What kind of machine learning, forecasting or analytics is suggested?</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What algorithmic approach do you expect to lead with to solve this?</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Overall Ease of Data Analysis and Modelling Score</a:t>
                      </a:r>
                      <a:endParaRPr sz="10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0"/>
                  </a:ext>
                </a:extLst>
              </a:tr>
              <a:tr h="540675">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Personal Assistants/ Chatbots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optimize customer service interactions and enhance sales through chatbots?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Visualization of chatbot interactions: volume, resolution rate, customer satisfaction, and product recommendations' success rate.</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Supervised learning for intent recognition, reinforcement learning for optimizing chatbot responses.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Deep learning models for NLP, especially RNNs or Transformers for understanding customer intents.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1"/>
                  </a:ext>
                </a:extLst>
              </a:tr>
              <a:tr h="540675">
                <a:tc>
                  <a:txBody>
                    <a:bodyPr/>
                    <a:lstStyle/>
                    <a:p>
                      <a:pPr marL="43200" marR="0" lvl="0" indent="0" algn="l" rtl="0">
                        <a:spcBef>
                          <a:spcPts val="0"/>
                        </a:spcBef>
                        <a:spcAft>
                          <a:spcPts val="0"/>
                        </a:spcAft>
                        <a:buNone/>
                      </a:pPr>
                      <a:r>
                        <a:rPr lang="en-IN" sz="10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0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proactively identify and prevent fraudulent transactions?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Heatmaps showing locations of detected fraud, time series of fraud occurrence, and feature importance plots.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Anomaly detection and supervised classification.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Ensemble methods like Random Forests and Gradient Boosting Machines, neural networks for deep pattern recognition.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2"/>
                  </a:ext>
                </a:extLst>
              </a:tr>
              <a:tr h="276550">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predict the likelihood of a customer defaulting on a loan or credit?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Feature correlation matrices, ROC curves, and precision-recall curves.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Supervised classification.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Logistic regression, decision trees, and support vector machines.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3"/>
                  </a:ext>
                </a:extLst>
              </a:tr>
              <a:tr h="276550">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automate contract analysis and identify potential risks?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Word clouds for frequently occurring terms, bar graphs for anomalies detected.</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Text classification and clustering.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Transformer models like BERT for deep text understanding and extraction.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4"/>
                  </a:ext>
                </a:extLst>
              </a:tr>
              <a:tr h="276550">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optimize portfolio returns for varied risk profiles?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risk-return scatter plots, time series of portfolio performance.</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Regression analysis and time-series forecasting.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Linear regression for predicting returns, Markowitz's Efficient Frontier for optimization.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5"/>
                  </a:ext>
                </a:extLst>
              </a:tr>
              <a:tr h="295675">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High Frequency Algorithmic Trading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maximize profits through algorithmic trade strategies?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 series for stock price movements, volume heatmaps.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Time-series analysis and forecasting.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ARIMA, GARCH for volatility prediction, and reinforcement learning for trade strategy optimization.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6"/>
                  </a:ext>
                </a:extLst>
              </a:tr>
              <a:tr h="276550">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predict future investment opportunities based on current data?</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Trend lines, candlestick charts, sentiment score histograms.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Time-series forecasting and sentiment analysis.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LSTM networks for time series, Naive Bayes or RNN for sentiment analysis.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7"/>
                  </a:ext>
                </a:extLst>
              </a:tr>
              <a:tr h="276550">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identify inefficiencies in current processes?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flow diagrams, Gantt charts, and heatmaps of bottlenecks.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Pattern recognition and clustering.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Decision trees to map processes, clustering algorithms like K-means for identifying inefficiencies.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8"/>
                  </a:ext>
                </a:extLst>
              </a:tr>
              <a:tr h="295675">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predict which product a customer is likely to purchase next?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Customer journey maps, product correlation matrices.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Collaborative filtering and classification.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Matrix factorization for recommendation systems, decision trees or neural networks for product prediction.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09"/>
                  </a:ext>
                </a:extLst>
              </a:tr>
              <a:tr h="295675">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optimize the trade settlement process for efficiency and security?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Transaction timelines, bar graphs for settlement delays.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 and anomaly detection.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RPA for automation, isolation forests or one-class SVM for anomaly detection.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10"/>
                  </a:ext>
                </a:extLst>
              </a:tr>
              <a:tr h="540675">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How can we provide personalized investment advice automatically?</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Customer financial health dashboards, pie charts of portfolio distribution.</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Regression, classification, clustering.</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l" rtl="0">
                        <a:spcBef>
                          <a:spcPts val="0"/>
                        </a:spcBef>
                        <a:spcAft>
                          <a:spcPts val="0"/>
                        </a:spcAft>
                        <a:buNone/>
                      </a:pPr>
                      <a:r>
                        <a:rPr lang="en-IN" sz="10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Decision trees for rule-based advice, clustering for customer segmentation, and regression for predicting investment outcomes.</a:t>
                      </a:r>
                      <a:endParaRPr sz="10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tc>
                  <a:txBody>
                    <a:bodyPr/>
                    <a:lstStyle/>
                    <a:p>
                      <a:pPr marL="43200" marR="0" lvl="0" indent="0" algn="ctr" rtl="0">
                        <a:spcBef>
                          <a:spcPts val="0"/>
                        </a:spcBef>
                        <a:spcAft>
                          <a:spcPts val="0"/>
                        </a:spcAft>
                        <a:buNone/>
                      </a:pPr>
                      <a:r>
                        <a:rPr lang="en-IN" sz="10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0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2875" marR="2875" marT="2875" marB="0" anchor="ctr">
                    <a:solidFill>
                      <a:srgbClr val="0070C0"/>
                    </a:solidFill>
                  </a:tcPr>
                </a:tc>
                <a:extLst>
                  <a:ext uri="{0D108BD9-81ED-4DB2-BD59-A6C34878D82A}">
                    <a16:rowId xmlns:a16="http://schemas.microsoft.com/office/drawing/2014/main" val="10011"/>
                  </a:ext>
                </a:extLst>
              </a:tr>
            </a:tbl>
          </a:graphicData>
        </a:graphic>
      </p:graphicFrame>
      <p:sp>
        <p:nvSpPr>
          <p:cNvPr id="302" name="Google Shape;302;p34"/>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12</a:t>
            </a:fld>
            <a:endParaRPr>
              <a:solidFill>
                <a:schemeClr val="lt1"/>
              </a:solidFill>
            </a:endParaRPr>
          </a:p>
        </p:txBody>
      </p:sp>
      <p:pic>
        <p:nvPicPr>
          <p:cNvPr id="3" name="Audio 2">
            <a:hlinkClick r:id="" action="ppaction://media"/>
            <a:extLst>
              <a:ext uri="{FF2B5EF4-FFF2-40B4-BE49-F238E27FC236}">
                <a16:creationId xmlns:a16="http://schemas.microsoft.com/office/drawing/2014/main" id="{3C02352F-B4DA-0BE6-272F-0560E75BF97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9524"/>
    </mc:Choice>
    <mc:Fallback>
      <p:transition spd="slow" advTm="119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p:nvPr/>
        </p:nvSpPr>
        <p:spPr>
          <a:xfrm>
            <a:off x="347712" y="3129237"/>
            <a:ext cx="6683100" cy="9234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5400" dirty="0">
                <a:solidFill>
                  <a:schemeClr val="lt1"/>
                </a:solidFill>
                <a:latin typeface="Calibri"/>
                <a:ea typeface="Calibri"/>
                <a:cs typeface="Calibri"/>
                <a:sym typeface="Calibri"/>
              </a:rPr>
              <a:t>Final Scoring Matrix</a:t>
            </a:r>
            <a:endParaRPr sz="5400" dirty="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3000"/>
              <a:buNone/>
            </a:pP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FINAL RANKING OF USE CASES</a:t>
            </a:r>
            <a:endParaRPr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313" name="Google Shape;313;p36"/>
          <p:cNvGraphicFramePr/>
          <p:nvPr>
            <p:extLst>
              <p:ext uri="{D42A27DB-BD31-4B8C-83A1-F6EECF244321}">
                <p14:modId xmlns:p14="http://schemas.microsoft.com/office/powerpoint/2010/main" val="696343597"/>
              </p:ext>
            </p:extLst>
          </p:nvPr>
        </p:nvGraphicFramePr>
        <p:xfrm>
          <a:off x="323525" y="1955800"/>
          <a:ext cx="11461350" cy="3480935"/>
        </p:xfrm>
        <a:graphic>
          <a:graphicData uri="http://schemas.openxmlformats.org/drawingml/2006/table">
            <a:tbl>
              <a:tblPr>
                <a:noFill/>
                <a:tableStyleId>{8212C5EA-CAB5-4260-AE2B-A5C9B0949976}</a:tableStyleId>
              </a:tblPr>
              <a:tblGrid>
                <a:gridCol w="3659450">
                  <a:extLst>
                    <a:ext uri="{9D8B030D-6E8A-4147-A177-3AD203B41FA5}">
                      <a16:colId xmlns:a16="http://schemas.microsoft.com/office/drawing/2014/main" val="20000"/>
                    </a:ext>
                  </a:extLst>
                </a:gridCol>
                <a:gridCol w="1112925">
                  <a:extLst>
                    <a:ext uri="{9D8B030D-6E8A-4147-A177-3AD203B41FA5}">
                      <a16:colId xmlns:a16="http://schemas.microsoft.com/office/drawing/2014/main" val="20001"/>
                    </a:ext>
                  </a:extLst>
                </a:gridCol>
                <a:gridCol w="962000">
                  <a:extLst>
                    <a:ext uri="{9D8B030D-6E8A-4147-A177-3AD203B41FA5}">
                      <a16:colId xmlns:a16="http://schemas.microsoft.com/office/drawing/2014/main" val="20002"/>
                    </a:ext>
                  </a:extLst>
                </a:gridCol>
                <a:gridCol w="1003300">
                  <a:extLst>
                    <a:ext uri="{9D8B030D-6E8A-4147-A177-3AD203B41FA5}">
                      <a16:colId xmlns:a16="http://schemas.microsoft.com/office/drawing/2014/main" val="20003"/>
                    </a:ext>
                  </a:extLst>
                </a:gridCol>
                <a:gridCol w="977050">
                  <a:extLst>
                    <a:ext uri="{9D8B030D-6E8A-4147-A177-3AD203B41FA5}">
                      <a16:colId xmlns:a16="http://schemas.microsoft.com/office/drawing/2014/main" val="20004"/>
                    </a:ext>
                  </a:extLst>
                </a:gridCol>
                <a:gridCol w="1225050">
                  <a:extLst>
                    <a:ext uri="{9D8B030D-6E8A-4147-A177-3AD203B41FA5}">
                      <a16:colId xmlns:a16="http://schemas.microsoft.com/office/drawing/2014/main" val="20005"/>
                    </a:ext>
                  </a:extLst>
                </a:gridCol>
                <a:gridCol w="1543300">
                  <a:extLst>
                    <a:ext uri="{9D8B030D-6E8A-4147-A177-3AD203B41FA5}">
                      <a16:colId xmlns:a16="http://schemas.microsoft.com/office/drawing/2014/main" val="20006"/>
                    </a:ext>
                  </a:extLst>
                </a:gridCol>
                <a:gridCol w="978275">
                  <a:extLst>
                    <a:ext uri="{9D8B030D-6E8A-4147-A177-3AD203B41FA5}">
                      <a16:colId xmlns:a16="http://schemas.microsoft.com/office/drawing/2014/main" val="20007"/>
                    </a:ext>
                  </a:extLst>
                </a:gridCol>
              </a:tblGrid>
              <a:tr h="1064125">
                <a:tc>
                  <a:txBody>
                    <a:bodyPr/>
                    <a:lstStyle/>
                    <a:p>
                      <a:pPr marL="0" marR="0" lvl="0" indent="0" algn="l" rtl="0">
                        <a:spcBef>
                          <a:spcPts val="0"/>
                        </a:spcBef>
                        <a:spcAft>
                          <a:spcPts val="0"/>
                        </a:spcAft>
                        <a:buNone/>
                      </a:pPr>
                      <a:r>
                        <a:rPr lang="en-IN"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CASES </a:t>
                      </a:r>
                      <a:endParaRPr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Potential Impactful Use Cases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Source Assessment Ratings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Enterprise </a:t>
                      </a:r>
                      <a:b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b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architecture </a:t>
                      </a:r>
                      <a:b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b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assessment </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Governance and Compliance</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Overall Ease of Measurement of Project Outcomes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Overall Ease of Data Analysis and Modelling</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Average </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and Personal Assistants / Chatbots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4.13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4.10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1"/>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4.50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3.22</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3.93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2"/>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High Frequency Trading and Algorithmic Trading</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3.63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4.63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2.78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3"/>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4.63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2.89</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3.63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4"/>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3.11</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3.59</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5"/>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2.50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3.57</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6"/>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3.50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3.46</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7"/>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3.17</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3.42</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8"/>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3.17</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2.89</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3.34</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09"/>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3.25</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4.50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3.32</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10"/>
                  </a:ext>
                </a:extLst>
              </a:tr>
              <a:tr h="184150">
                <a:tc>
                  <a:txBody>
                    <a:bodyPr/>
                    <a:lstStyle/>
                    <a:p>
                      <a:pPr marL="0" marR="0" lvl="0" indent="0" algn="l"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3.38</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2.44</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4.00</a:t>
                      </a:r>
                      <a:endParaRPr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tc>
                  <a:txBody>
                    <a:bodyPr/>
                    <a:lstStyle/>
                    <a:p>
                      <a:pPr marL="0" marR="0" lvl="0" indent="0" algn="ctr" rtl="0">
                        <a:spcBef>
                          <a:spcPts val="0"/>
                        </a:spcBef>
                        <a:spcAft>
                          <a:spcPts val="0"/>
                        </a:spcAft>
                        <a:buNone/>
                      </a:pPr>
                      <a:r>
                        <a:rPr lang="en-IN"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3.19</a:t>
                      </a:r>
                      <a:endParaRPr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6350" marR="6350" marT="6350"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0C0"/>
                    </a:solidFill>
                  </a:tcPr>
                </a:tc>
                <a:extLst>
                  <a:ext uri="{0D108BD9-81ED-4DB2-BD59-A6C34878D82A}">
                    <a16:rowId xmlns:a16="http://schemas.microsoft.com/office/drawing/2014/main" val="10011"/>
                  </a:ext>
                </a:extLst>
              </a:tr>
            </a:tbl>
          </a:graphicData>
        </a:graphic>
      </p:graphicFrame>
      <p:sp>
        <p:nvSpPr>
          <p:cNvPr id="314" name="Google Shape;314;p36"/>
          <p:cNvSpPr/>
          <p:nvPr/>
        </p:nvSpPr>
        <p:spPr>
          <a:xfrm>
            <a:off x="323525" y="3019925"/>
            <a:ext cx="11410200" cy="439500"/>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36"/>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Times New Roman"/>
                <a:ea typeface="Times New Roman"/>
                <a:cs typeface="Times New Roman"/>
                <a:sym typeface="Times New Roman"/>
              </a:rPr>
              <a:t>14</a:t>
            </a:fld>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p:nvPr/>
        </p:nvSpPr>
        <p:spPr>
          <a:xfrm>
            <a:off x="347712" y="3129237"/>
            <a:ext cx="6683008"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5400" dirty="0">
                <a:solidFill>
                  <a:schemeClr val="lt1"/>
                </a:solidFill>
                <a:latin typeface="Calibri"/>
                <a:ea typeface="Calibri"/>
                <a:cs typeface="Calibri"/>
                <a:sym typeface="Calibri"/>
              </a:rPr>
              <a:t>Solution Architecture</a:t>
            </a:r>
            <a:endParaRPr sz="5400" dirty="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38"/>
          <p:cNvPicPr preferRelativeResize="0"/>
          <p:nvPr/>
        </p:nvPicPr>
        <p:blipFill rotWithShape="1">
          <a:blip r:embed="rId3">
            <a:alphaModFix/>
          </a:blip>
          <a:srcRect/>
          <a:stretch/>
        </p:blipFill>
        <p:spPr>
          <a:xfrm>
            <a:off x="274320" y="1120613"/>
            <a:ext cx="8970264" cy="4924551"/>
          </a:xfrm>
          <a:prstGeom prst="rect">
            <a:avLst/>
          </a:prstGeom>
          <a:noFill/>
          <a:ln>
            <a:noFill/>
          </a:ln>
        </p:spPr>
      </p:pic>
      <p:sp>
        <p:nvSpPr>
          <p:cNvPr id="326" name="Google Shape;326;p38"/>
          <p:cNvSpPr txBox="1">
            <a:spLocks noGrp="1"/>
          </p:cNvSpPr>
          <p:nvPr>
            <p:ph type="sldNum" idx="4294967295"/>
          </p:nvPr>
        </p:nvSpPr>
        <p:spPr>
          <a:xfrm>
            <a:off x="11460163" y="6332538"/>
            <a:ext cx="731837" cy="52546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sz="1200">
                <a:solidFill>
                  <a:schemeClr val="lt1"/>
                </a:solidFill>
                <a:latin typeface="Times New Roman"/>
                <a:ea typeface="Times New Roman"/>
                <a:cs typeface="Times New Roman"/>
                <a:sym typeface="Times New Roman"/>
              </a:rPr>
              <a:t>16</a:t>
            </a:fld>
            <a:endParaRPr sz="1200">
              <a:solidFill>
                <a:schemeClr val="lt1"/>
              </a:solidFill>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71F4BF76-4383-1EE8-5133-56B331875201}"/>
              </a:ext>
            </a:extLst>
          </p:cNvPr>
          <p:cNvSpPr txBox="1"/>
          <p:nvPr/>
        </p:nvSpPr>
        <p:spPr>
          <a:xfrm>
            <a:off x="3047238" y="3275112"/>
            <a:ext cx="6094476" cy="307777"/>
          </a:xfrm>
          <a:prstGeom prst="rect">
            <a:avLst/>
          </a:prstGeom>
          <a:noFill/>
        </p:spPr>
        <p:txBody>
          <a:bodyPr wrap="square">
            <a:spAutoFit/>
          </a:bodyPr>
          <a:lstStyle/>
          <a:p>
            <a:pPr marL="0" marR="0" lvl="0" indent="0" algn="l" rtl="0">
              <a:spcBef>
                <a:spcPts val="0"/>
              </a:spcBef>
              <a:spcAft>
                <a:spcPts val="0"/>
              </a:spcAft>
              <a:buNone/>
            </a:pPr>
            <a:r>
              <a:rPr lang="en-IN" sz="1400" dirty="0">
                <a:solidFill>
                  <a:schemeClr val="lt1"/>
                </a:solidFill>
                <a:latin typeface="Calibri"/>
                <a:ea typeface="Calibri"/>
                <a:cs typeface="Calibri"/>
                <a:sym typeface="Calibri"/>
              </a:rPr>
              <a:t>Solution Architecture</a:t>
            </a:r>
          </a:p>
        </p:txBody>
      </p:sp>
      <p:sp>
        <p:nvSpPr>
          <p:cNvPr id="5" name="TextBox 4">
            <a:extLst>
              <a:ext uri="{FF2B5EF4-FFF2-40B4-BE49-F238E27FC236}">
                <a16:creationId xmlns:a16="http://schemas.microsoft.com/office/drawing/2014/main" id="{8D9E8F37-C4A4-CA6F-57AE-B62338F82DC8}"/>
              </a:ext>
            </a:extLst>
          </p:cNvPr>
          <p:cNvSpPr txBox="1"/>
          <p:nvPr/>
        </p:nvSpPr>
        <p:spPr>
          <a:xfrm>
            <a:off x="457200" y="210312"/>
            <a:ext cx="2845651" cy="461665"/>
          </a:xfrm>
          <a:prstGeom prst="rect">
            <a:avLst/>
          </a:prstGeom>
          <a:noFill/>
        </p:spPr>
        <p:txBody>
          <a:bodyPr wrap="none" rtlCol="0">
            <a:spAutoFit/>
          </a:bodyPr>
          <a:lstStyle/>
          <a:p>
            <a:pPr marL="0" marR="0" lvl="0" indent="0" algn="l" rtl="0">
              <a:spcBef>
                <a:spcPts val="0"/>
              </a:spcBef>
              <a:spcAft>
                <a:spcPts val="0"/>
              </a:spcAft>
              <a:buNone/>
            </a:pPr>
            <a:r>
              <a:rPr lang="en-IN" sz="2400" dirty="0">
                <a:solidFill>
                  <a:schemeClr val="lt1"/>
                </a:solidFill>
                <a:latin typeface="Calibri"/>
                <a:ea typeface="Calibri"/>
                <a:cs typeface="Calibri"/>
                <a:sym typeface="Calibri"/>
              </a:rPr>
              <a:t>Solution Architecture</a:t>
            </a:r>
          </a:p>
        </p:txBody>
      </p:sp>
      <p:sp>
        <p:nvSpPr>
          <p:cNvPr id="6" name="TextBox 5">
            <a:extLst>
              <a:ext uri="{FF2B5EF4-FFF2-40B4-BE49-F238E27FC236}">
                <a16:creationId xmlns:a16="http://schemas.microsoft.com/office/drawing/2014/main" id="{6151D6CA-FD0F-2949-F614-0C144CEACCFA}"/>
              </a:ext>
            </a:extLst>
          </p:cNvPr>
          <p:cNvSpPr txBox="1"/>
          <p:nvPr/>
        </p:nvSpPr>
        <p:spPr>
          <a:xfrm>
            <a:off x="9394232" y="1120613"/>
            <a:ext cx="2823209" cy="1815882"/>
          </a:xfrm>
          <a:prstGeom prst="rect">
            <a:avLst/>
          </a:prstGeom>
          <a:noFill/>
        </p:spPr>
        <p:txBody>
          <a:bodyPr wrap="none" rtlCol="0">
            <a:spAutoFit/>
          </a:bodyPr>
          <a:lstStyle/>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Digital Transformation Metrics:</a:t>
            </a:r>
          </a:p>
          <a:p>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r>
              <a:rPr lang="fr-FR" dirty="0">
                <a:solidFill>
                  <a:schemeClr val="bg1"/>
                </a:solidFill>
                <a:latin typeface="Calibri" panose="020F0502020204030204" pitchFamily="34" charset="0"/>
                <a:ea typeface="Calibri" panose="020F0502020204030204" pitchFamily="34" charset="0"/>
                <a:cs typeface="Calibri" panose="020F0502020204030204" pitchFamily="34" charset="0"/>
              </a:rPr>
              <a:t>1. ROI on digital transformation</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2. Time to market</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3. Usage KPIs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4. Productivity KPIs</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5. Adoption &amp; Performance Metrics </a:t>
            </a:r>
          </a:p>
          <a:p>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6. Percentage of Cloud Deployments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39"/>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sz="1200">
                <a:solidFill>
                  <a:schemeClr val="lt1"/>
                </a:solidFill>
                <a:latin typeface="Times New Roman"/>
                <a:ea typeface="Times New Roman"/>
                <a:cs typeface="Times New Roman"/>
                <a:sym typeface="Times New Roman"/>
              </a:rPr>
              <a:t>17</a:t>
            </a:fld>
            <a:endParaRPr sz="1200">
              <a:solidFill>
                <a:schemeClr val="lt1"/>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37C59E77-75EE-6525-7889-885F5580F84D}"/>
              </a:ext>
            </a:extLst>
          </p:cNvPr>
          <p:cNvPicPr>
            <a:picLocks noChangeAspect="1"/>
          </p:cNvPicPr>
          <p:nvPr/>
        </p:nvPicPr>
        <p:blipFill>
          <a:blip r:embed="rId3"/>
          <a:stretch>
            <a:fillRect/>
          </a:stretch>
        </p:blipFill>
        <p:spPr>
          <a:xfrm>
            <a:off x="223888" y="950976"/>
            <a:ext cx="11783403" cy="544982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40"/>
          <p:cNvPicPr preferRelativeResize="0"/>
          <p:nvPr/>
        </p:nvPicPr>
        <p:blipFill>
          <a:blip r:embed="rId3">
            <a:alphaModFix/>
          </a:blip>
          <a:stretch>
            <a:fillRect/>
          </a:stretch>
        </p:blipFill>
        <p:spPr>
          <a:xfrm>
            <a:off x="990600" y="457200"/>
            <a:ext cx="10255226" cy="5433025"/>
          </a:xfrm>
          <a:prstGeom prst="rect">
            <a:avLst/>
          </a:prstGeom>
          <a:noFill/>
          <a:ln>
            <a:noFill/>
          </a:ln>
        </p:spPr>
      </p:pic>
      <p:sp>
        <p:nvSpPr>
          <p:cNvPr id="338" name="Google Shape;338;p40"/>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sz="1200">
                <a:solidFill>
                  <a:schemeClr val="lt1"/>
                </a:solidFill>
                <a:latin typeface="Times New Roman"/>
                <a:ea typeface="Times New Roman"/>
                <a:cs typeface="Times New Roman"/>
                <a:sym typeface="Times New Roman"/>
              </a:rPr>
              <a:t>18</a:t>
            </a:fld>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1"/>
          <p:cNvSpPr txBox="1"/>
          <p:nvPr/>
        </p:nvSpPr>
        <p:spPr>
          <a:xfrm>
            <a:off x="347712" y="2713739"/>
            <a:ext cx="6683008" cy="1754326"/>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5400" dirty="0">
                <a:solidFill>
                  <a:schemeClr val="lt1"/>
                </a:solidFill>
                <a:latin typeface="Calibri"/>
                <a:ea typeface="Calibri"/>
                <a:cs typeface="Calibri"/>
                <a:sym typeface="Calibri"/>
              </a:rPr>
              <a:t>Digital Transformation Roadmap</a:t>
            </a:r>
            <a:endParaRPr sz="5400" dirty="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4"/>
          <p:cNvSpPr txBox="1"/>
          <p:nvPr/>
        </p:nvSpPr>
        <p:spPr>
          <a:xfrm>
            <a:off x="475925" y="1270100"/>
            <a:ext cx="11440800" cy="3785611"/>
          </a:xfrm>
          <a:prstGeom prst="rect">
            <a:avLst/>
          </a:prstGeom>
          <a:noFill/>
          <a:ln>
            <a:noFill/>
          </a:ln>
        </p:spPr>
        <p:txBody>
          <a:bodyPr spcFirstLastPara="1" wrap="square" lIns="91425" tIns="45700" rIns="91425" bIns="45700" anchor="t" anchorCtr="0">
            <a:spAutoFit/>
          </a:bodyPr>
          <a:lstStyle/>
          <a:p>
            <a:pPr marL="285750" marR="0" lvl="0" indent="-323850" algn="l" rtl="0">
              <a:spcBef>
                <a:spcPts val="0"/>
              </a:spcBef>
              <a:spcAft>
                <a:spcPts val="0"/>
              </a:spcAft>
              <a:buClr>
                <a:schemeClr val="lt1"/>
              </a:buClr>
              <a:buSzPts val="2400"/>
              <a:buFont typeface="Times New Roman"/>
              <a:buChar char="•"/>
            </a:pPr>
            <a:r>
              <a:rPr lang="en-IN"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Introduction: The need for digital transformation </a:t>
            </a:r>
            <a:endParaRPr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323850" algn="l" rtl="0">
              <a:spcBef>
                <a:spcPts val="0"/>
              </a:spcBef>
              <a:spcAft>
                <a:spcPts val="0"/>
              </a:spcAft>
              <a:buClr>
                <a:schemeClr val="lt1"/>
              </a:buClr>
              <a:buSzPts val="2400"/>
              <a:buFont typeface="Times New Roman"/>
              <a:buChar char="•"/>
            </a:pPr>
            <a:r>
              <a:rPr lang="en-IN"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Stages of Digital transformation</a:t>
            </a: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323850" algn="l" rtl="0">
              <a:spcBef>
                <a:spcPts val="0"/>
              </a:spcBef>
              <a:spcAft>
                <a:spcPts val="0"/>
              </a:spcAft>
              <a:buClr>
                <a:schemeClr val="lt1"/>
              </a:buClr>
              <a:buSzPts val="2400"/>
              <a:buFont typeface="Times New Roman"/>
              <a:buChar char="•"/>
            </a:pPr>
            <a:r>
              <a:rPr lang="en-IN"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Assessment Criteria</a:t>
            </a:r>
          </a:p>
          <a:p>
            <a:pPr marL="285750" indent="-323850">
              <a:buClr>
                <a:schemeClr val="lt1"/>
              </a:buClr>
              <a:buSzPts val="2400"/>
              <a:buFont typeface="Times New Roman"/>
              <a:buChar char="•"/>
            </a:pPr>
            <a:r>
              <a:rPr lang="en-IN"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Final Scoring Matrix</a:t>
            </a: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323850" algn="l" rtl="0">
              <a:spcBef>
                <a:spcPts val="0"/>
              </a:spcBef>
              <a:spcAft>
                <a:spcPts val="0"/>
              </a:spcAft>
              <a:buClr>
                <a:schemeClr val="lt1"/>
              </a:buClr>
              <a:buSzPts val="2400"/>
              <a:buFont typeface="Times New Roman"/>
              <a:buChar char="•"/>
            </a:pPr>
            <a:r>
              <a:rPr lang="en-IN"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Solution</a:t>
            </a:r>
            <a:r>
              <a:rPr lang="en-IN"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Architecture</a:t>
            </a: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323850" algn="l" rtl="0">
              <a:spcBef>
                <a:spcPts val="0"/>
              </a:spcBef>
              <a:spcAft>
                <a:spcPts val="0"/>
              </a:spcAft>
              <a:buClr>
                <a:schemeClr val="lt1"/>
              </a:buClr>
              <a:buSzPts val="2400"/>
              <a:buFont typeface="Times New Roman"/>
              <a:buChar char="•"/>
            </a:pPr>
            <a:r>
              <a:rPr lang="en-IN"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Transformation Roadmap</a:t>
            </a:r>
            <a:endParaRPr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323850" algn="l" rtl="0">
              <a:spcBef>
                <a:spcPts val="0"/>
              </a:spcBef>
              <a:spcAft>
                <a:spcPts val="0"/>
              </a:spcAft>
              <a:buClr>
                <a:schemeClr val="lt1"/>
              </a:buClr>
              <a:buSzPts val="2400"/>
              <a:buFont typeface="Times New Roman"/>
              <a:buChar char="•"/>
            </a:pPr>
            <a:r>
              <a:rPr lang="en-IN"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Conclusion: The future of Fintech</a:t>
            </a: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171450" algn="l" rtl="0">
              <a:spcBef>
                <a:spcPts val="0"/>
              </a:spcBef>
              <a:spcAft>
                <a:spcPts val="0"/>
              </a:spcAft>
              <a:buClr>
                <a:schemeClr val="dk1"/>
              </a:buClr>
              <a:buSzPts val="1800"/>
              <a:buFont typeface="Arial"/>
              <a:buNone/>
            </a:pPr>
            <a:endParaRPr sz="24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24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195" name="Google Shape;195;p24"/>
          <p:cNvSpPr txBox="1">
            <a:spLocks noGrp="1"/>
          </p:cNvSpPr>
          <p:nvPr>
            <p:ph type="body" idx="1"/>
          </p:nvPr>
        </p:nvSpPr>
        <p:spPr>
          <a:xfrm>
            <a:off x="475929" y="4919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IN" sz="4000">
                <a:solidFill>
                  <a:schemeClr val="lt1"/>
                </a:solidFill>
                <a:latin typeface="Calibri" panose="020F0502020204030204" pitchFamily="34" charset="0"/>
                <a:ea typeface="Calibri" panose="020F0502020204030204" pitchFamily="34" charset="0"/>
                <a:cs typeface="Calibri" panose="020F0502020204030204" pitchFamily="34" charset="0"/>
              </a:rPr>
              <a:t>Agenda</a:t>
            </a:r>
            <a:endParaRPr sz="400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body" idx="1"/>
          </p:nvPr>
        </p:nvSpPr>
        <p:spPr>
          <a:xfrm>
            <a:off x="323529" y="339509"/>
            <a:ext cx="11573100" cy="724200"/>
          </a:xfrm>
          <a:prstGeom prst="rect">
            <a:avLst/>
          </a:prstGeom>
          <a:solidFill>
            <a:schemeClr val="dk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IN" sz="36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Change Management</a:t>
            </a:r>
            <a:endParaRPr sz="36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nvGrpSpPr>
          <p:cNvPr id="349" name="Google Shape;349;p42"/>
          <p:cNvGrpSpPr/>
          <p:nvPr/>
        </p:nvGrpSpPr>
        <p:grpSpPr>
          <a:xfrm>
            <a:off x="3056147" y="3569790"/>
            <a:ext cx="1880470" cy="1716116"/>
            <a:chOff x="2079598" y="4240014"/>
            <a:chExt cx="2262900" cy="1716116"/>
          </a:xfrm>
        </p:grpSpPr>
        <p:sp>
          <p:nvSpPr>
            <p:cNvPr id="350" name="Google Shape;350;p42"/>
            <p:cNvSpPr txBox="1"/>
            <p:nvPr/>
          </p:nvSpPr>
          <p:spPr>
            <a:xfrm>
              <a:off x="2079598" y="4755530"/>
              <a:ext cx="2262900" cy="1200600"/>
            </a:xfrm>
            <a:prstGeom prst="rect">
              <a:avLst/>
            </a:prstGeom>
            <a:solidFill>
              <a:srgbClr val="0070C0"/>
            </a:solid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chemeClr val="lt1"/>
                </a:buClr>
                <a:buSzPts val="1200"/>
                <a:buFont typeface="Times New Roman"/>
                <a:buChar char="•"/>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Strategic goals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71450" marR="0" lvl="0" indent="-171450" algn="l" rtl="0">
                <a:lnSpc>
                  <a:spcPct val="100000"/>
                </a:lnSpc>
                <a:spcBef>
                  <a:spcPts val="0"/>
                </a:spcBef>
                <a:spcAft>
                  <a:spcPts val="0"/>
                </a:spcAft>
                <a:buClr>
                  <a:schemeClr val="lt1"/>
                </a:buClr>
                <a:buSzPts val="1200"/>
                <a:buFont typeface="Times New Roman"/>
                <a:buChar char="•"/>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Key performance indicators</a:t>
              </a:r>
              <a:endParaRPr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71450" marR="0" lvl="0" indent="-171450" algn="l" rtl="0">
                <a:lnSpc>
                  <a:spcPct val="100000"/>
                </a:lnSpc>
                <a:spcBef>
                  <a:spcPts val="0"/>
                </a:spcBef>
                <a:spcAft>
                  <a:spcPts val="0"/>
                </a:spcAft>
                <a:buClr>
                  <a:schemeClr val="lt1"/>
                </a:buClr>
                <a:buSzPts val="1200"/>
                <a:buFont typeface="Times New Roman"/>
                <a:buChar char="•"/>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Project stakeholders and team</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171450" marR="0" lvl="0" indent="-171450" algn="l" rtl="0">
                <a:lnSpc>
                  <a:spcPct val="100000"/>
                </a:lnSpc>
                <a:spcBef>
                  <a:spcPts val="0"/>
                </a:spcBef>
                <a:spcAft>
                  <a:spcPts val="0"/>
                </a:spcAft>
                <a:buClr>
                  <a:schemeClr val="lt1"/>
                </a:buClr>
                <a:buSzPts val="1200"/>
                <a:buFont typeface="Times New Roman"/>
                <a:buChar char="•"/>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Project scope</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51" name="Google Shape;351;p42"/>
            <p:cNvSpPr txBox="1"/>
            <p:nvPr/>
          </p:nvSpPr>
          <p:spPr>
            <a:xfrm>
              <a:off x="2079598" y="4240014"/>
              <a:ext cx="2262900" cy="461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FFBFD"/>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Craft a Vision and</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1FFBFD"/>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Plan for Change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52" name="Google Shape;352;p42"/>
          <p:cNvGrpSpPr/>
          <p:nvPr/>
        </p:nvGrpSpPr>
        <p:grpSpPr>
          <a:xfrm>
            <a:off x="5124475" y="3569790"/>
            <a:ext cx="1880470" cy="1348255"/>
            <a:chOff x="2079598" y="4240014"/>
            <a:chExt cx="2262900" cy="1348255"/>
          </a:xfrm>
        </p:grpSpPr>
        <p:sp>
          <p:nvSpPr>
            <p:cNvPr id="353" name="Google Shape;353;p42"/>
            <p:cNvSpPr txBox="1"/>
            <p:nvPr/>
          </p:nvSpPr>
          <p:spPr>
            <a:xfrm>
              <a:off x="2079598" y="4572647"/>
              <a:ext cx="2262900" cy="1015622"/>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Changes to the company’s structure, strategy, systems, processes, employee behaviours, or other aspects</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54" name="Google Shape;354;p42"/>
            <p:cNvSpPr txBox="1"/>
            <p:nvPr/>
          </p:nvSpPr>
          <p:spPr>
            <a:xfrm>
              <a:off x="2079598" y="4240014"/>
              <a:ext cx="2262900" cy="2769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AA6ED"/>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Implement the Changes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55" name="Google Shape;355;p42"/>
          <p:cNvGrpSpPr/>
          <p:nvPr/>
        </p:nvGrpSpPr>
        <p:grpSpPr>
          <a:xfrm>
            <a:off x="7192803" y="3569790"/>
            <a:ext cx="1880470" cy="1363763"/>
            <a:chOff x="2079598" y="4240014"/>
            <a:chExt cx="2262900" cy="1363763"/>
          </a:xfrm>
        </p:grpSpPr>
        <p:sp>
          <p:nvSpPr>
            <p:cNvPr id="356" name="Google Shape;356;p42"/>
            <p:cNvSpPr txBox="1"/>
            <p:nvPr/>
          </p:nvSpPr>
          <p:spPr>
            <a:xfrm>
              <a:off x="2079598" y="4957277"/>
              <a:ext cx="2262900" cy="6465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200"/>
                <a:buFont typeface="Calibri"/>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Change</a:t>
              </a: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managers must prevent a reversion to the prior state or status quo</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57" name="Google Shape;357;p42"/>
            <p:cNvSpPr txBox="1"/>
            <p:nvPr/>
          </p:nvSpPr>
          <p:spPr>
            <a:xfrm>
              <a:off x="2079598" y="4240014"/>
              <a:ext cx="2262900" cy="6465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85F2"/>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Embed Changes Within Company Culture and Practices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58" name="Google Shape;358;p42"/>
          <p:cNvGrpSpPr/>
          <p:nvPr/>
        </p:nvGrpSpPr>
        <p:grpSpPr>
          <a:xfrm>
            <a:off x="9261129" y="3569790"/>
            <a:ext cx="1896848" cy="1162016"/>
            <a:chOff x="2079598" y="4240014"/>
            <a:chExt cx="2282609" cy="1162016"/>
          </a:xfrm>
        </p:grpSpPr>
        <p:sp>
          <p:nvSpPr>
            <p:cNvPr id="359" name="Google Shape;359;p42"/>
            <p:cNvSpPr txBox="1"/>
            <p:nvPr/>
          </p:nvSpPr>
          <p:spPr>
            <a:xfrm>
              <a:off x="2099307" y="4755530"/>
              <a:ext cx="2262900" cy="6465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200"/>
                <a:buFont typeface="Calibri"/>
                <a:buNone/>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Conducting analysis and review, or a “project post mortem</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0" name="Google Shape;360;p42"/>
            <p:cNvSpPr txBox="1"/>
            <p:nvPr/>
          </p:nvSpPr>
          <p:spPr>
            <a:xfrm>
              <a:off x="2079598" y="4240014"/>
              <a:ext cx="2262900" cy="461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25AC4"/>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Review Progress and Analyze Results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sp>
        <p:nvSpPr>
          <p:cNvPr id="361" name="Google Shape;361;p42"/>
          <p:cNvSpPr/>
          <p:nvPr/>
        </p:nvSpPr>
        <p:spPr>
          <a:xfrm>
            <a:off x="908352" y="1229567"/>
            <a:ext cx="4110869" cy="2072839"/>
          </a:xfrm>
          <a:custGeom>
            <a:avLst/>
            <a:gdLst/>
            <a:ahLst/>
            <a:cxnLst/>
            <a:rect l="l" t="t" r="r" b="b"/>
            <a:pathLst>
              <a:path w="3924457" h="1978844" extrusionOk="0">
                <a:moveTo>
                  <a:pt x="999736" y="45"/>
                </a:moveTo>
                <a:cubicBezTo>
                  <a:pt x="1466563" y="4535"/>
                  <a:pt x="1872845" y="337966"/>
                  <a:pt x="1961415" y="805106"/>
                </a:cubicBezTo>
                <a:lnTo>
                  <a:pt x="1893644" y="817955"/>
                </a:lnTo>
                <a:cubicBezTo>
                  <a:pt x="1805756" y="354413"/>
                  <a:pt x="1381586" y="32395"/>
                  <a:pt x="911479" y="72322"/>
                </a:cubicBezTo>
                <a:cubicBezTo>
                  <a:pt x="441371" y="112249"/>
                  <a:pt x="77585" y="501190"/>
                  <a:pt x="69130" y="972914"/>
                </a:cubicBezTo>
                <a:cubicBezTo>
                  <a:pt x="60676" y="1444638"/>
                  <a:pt x="410292" y="1846364"/>
                  <a:pt x="878667" y="1903111"/>
                </a:cubicBezTo>
                <a:cubicBezTo>
                  <a:pt x="1347042" y="1959858"/>
                  <a:pt x="1782478" y="1653245"/>
                  <a:pt x="1886919" y="1193150"/>
                </a:cubicBezTo>
                <a:lnTo>
                  <a:pt x="1888188" y="1193438"/>
                </a:lnTo>
                <a:lnTo>
                  <a:pt x="1975479" y="843333"/>
                </a:lnTo>
                <a:lnTo>
                  <a:pt x="1974941" y="843244"/>
                </a:lnTo>
                <a:cubicBezTo>
                  <a:pt x="2053450" y="368564"/>
                  <a:pt x="2462061" y="19180"/>
                  <a:pt x="2943174" y="15353"/>
                </a:cubicBezTo>
                <a:cubicBezTo>
                  <a:pt x="3424287" y="11525"/>
                  <a:pt x="3838405" y="354363"/>
                  <a:pt x="3924457" y="827734"/>
                </a:cubicBezTo>
                <a:lnTo>
                  <a:pt x="3855169" y="840329"/>
                </a:lnTo>
                <a:cubicBezTo>
                  <a:pt x="3775242" y="400653"/>
                  <a:pt x="3390601" y="82218"/>
                  <a:pt x="2943733" y="85773"/>
                </a:cubicBezTo>
                <a:cubicBezTo>
                  <a:pt x="2496865" y="89328"/>
                  <a:pt x="2117340" y="413843"/>
                  <a:pt x="2044419" y="854735"/>
                </a:cubicBezTo>
                <a:lnTo>
                  <a:pt x="2043181" y="854530"/>
                </a:lnTo>
                <a:lnTo>
                  <a:pt x="1953283" y="1215090"/>
                </a:lnTo>
                <a:lnTo>
                  <a:pt x="1952400" y="1214870"/>
                </a:lnTo>
                <a:cubicBezTo>
                  <a:pt x="1837800" y="1705889"/>
                  <a:pt x="1371634" y="2032320"/>
                  <a:pt x="870370" y="1971589"/>
                </a:cubicBezTo>
                <a:cubicBezTo>
                  <a:pt x="366892" y="1910590"/>
                  <a:pt x="-8927" y="1478756"/>
                  <a:pt x="161" y="971678"/>
                </a:cubicBezTo>
                <a:cubicBezTo>
                  <a:pt x="9249" y="464600"/>
                  <a:pt x="400300" y="46510"/>
                  <a:pt x="905640" y="3591"/>
                </a:cubicBezTo>
                <a:cubicBezTo>
                  <a:pt x="937224" y="909"/>
                  <a:pt x="968615" y="-254"/>
                  <a:pt x="999736" y="45"/>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sz="27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2" name="Google Shape;362;p42"/>
          <p:cNvSpPr/>
          <p:nvPr/>
        </p:nvSpPr>
        <p:spPr>
          <a:xfrm rot="10800000">
            <a:off x="7129636" y="1231138"/>
            <a:ext cx="4107164" cy="2072839"/>
          </a:xfrm>
          <a:custGeom>
            <a:avLst/>
            <a:gdLst/>
            <a:ahLst/>
            <a:cxnLst/>
            <a:rect l="l" t="t" r="r" b="b"/>
            <a:pathLst>
              <a:path w="3920920" h="1978844" extrusionOk="0">
                <a:moveTo>
                  <a:pt x="964279" y="1978504"/>
                </a:moveTo>
                <a:cubicBezTo>
                  <a:pt x="933167" y="1977688"/>
                  <a:pt x="901838" y="1975402"/>
                  <a:pt x="870370" y="1971589"/>
                </a:cubicBezTo>
                <a:cubicBezTo>
                  <a:pt x="366892" y="1910590"/>
                  <a:pt x="-8927" y="1478756"/>
                  <a:pt x="161" y="971678"/>
                </a:cubicBezTo>
                <a:cubicBezTo>
                  <a:pt x="9249" y="464600"/>
                  <a:pt x="400300" y="46510"/>
                  <a:pt x="905640" y="3591"/>
                </a:cubicBezTo>
                <a:cubicBezTo>
                  <a:pt x="1410980" y="-39328"/>
                  <a:pt x="1866940" y="306823"/>
                  <a:pt x="1961415" y="805106"/>
                </a:cubicBezTo>
                <a:lnTo>
                  <a:pt x="1893644" y="817955"/>
                </a:lnTo>
                <a:cubicBezTo>
                  <a:pt x="1805756" y="354413"/>
                  <a:pt x="1381586" y="32395"/>
                  <a:pt x="911479" y="72322"/>
                </a:cubicBezTo>
                <a:cubicBezTo>
                  <a:pt x="441371" y="112249"/>
                  <a:pt x="77585" y="501190"/>
                  <a:pt x="69130" y="972914"/>
                </a:cubicBezTo>
                <a:cubicBezTo>
                  <a:pt x="60676" y="1444638"/>
                  <a:pt x="410292" y="1846364"/>
                  <a:pt x="878667" y="1903111"/>
                </a:cubicBezTo>
                <a:cubicBezTo>
                  <a:pt x="1347042" y="1959858"/>
                  <a:pt x="1782478" y="1653245"/>
                  <a:pt x="1886919" y="1193150"/>
                </a:cubicBezTo>
                <a:lnTo>
                  <a:pt x="1888188" y="1193438"/>
                </a:lnTo>
                <a:lnTo>
                  <a:pt x="1975479" y="843333"/>
                </a:lnTo>
                <a:lnTo>
                  <a:pt x="1974941" y="843244"/>
                </a:lnTo>
                <a:cubicBezTo>
                  <a:pt x="2052872" y="372063"/>
                  <a:pt x="2456267" y="23808"/>
                  <a:pt x="2933776" y="15472"/>
                </a:cubicBezTo>
                <a:cubicBezTo>
                  <a:pt x="3411285" y="7136"/>
                  <a:pt x="3826590" y="341098"/>
                  <a:pt x="3920920" y="809272"/>
                </a:cubicBezTo>
                <a:lnTo>
                  <a:pt x="3855141" y="822525"/>
                </a:lnTo>
                <a:cubicBezTo>
                  <a:pt x="3767209" y="386103"/>
                  <a:pt x="3380070" y="74790"/>
                  <a:pt x="2934945" y="82561"/>
                </a:cubicBezTo>
                <a:cubicBezTo>
                  <a:pt x="2494316" y="90254"/>
                  <a:pt x="2121386" y="408444"/>
                  <a:pt x="2044513" y="841117"/>
                </a:cubicBezTo>
                <a:lnTo>
                  <a:pt x="2046407" y="841589"/>
                </a:lnTo>
                <a:lnTo>
                  <a:pt x="1953283" y="1215090"/>
                </a:lnTo>
                <a:lnTo>
                  <a:pt x="1952134" y="1214803"/>
                </a:lnTo>
                <a:cubicBezTo>
                  <a:pt x="1845015" y="1675067"/>
                  <a:pt x="1428779" y="1990687"/>
                  <a:pt x="964279" y="1978504"/>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sz="27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3" name="Google Shape;363;p42"/>
          <p:cNvSpPr/>
          <p:nvPr/>
        </p:nvSpPr>
        <p:spPr>
          <a:xfrm>
            <a:off x="5062230" y="1237636"/>
            <a:ext cx="4085601" cy="2056714"/>
          </a:xfrm>
          <a:custGeom>
            <a:avLst/>
            <a:gdLst/>
            <a:ahLst/>
            <a:cxnLst/>
            <a:rect l="l" t="t" r="r" b="b"/>
            <a:pathLst>
              <a:path w="3900335" h="1963450" extrusionOk="0">
                <a:moveTo>
                  <a:pt x="2919052" y="32"/>
                </a:moveTo>
                <a:cubicBezTo>
                  <a:pt x="3400165" y="-3796"/>
                  <a:pt x="3814283" y="339042"/>
                  <a:pt x="3900335" y="812413"/>
                </a:cubicBezTo>
                <a:lnTo>
                  <a:pt x="3831047" y="825008"/>
                </a:lnTo>
                <a:cubicBezTo>
                  <a:pt x="3751120" y="385332"/>
                  <a:pt x="3366479" y="66897"/>
                  <a:pt x="2919611" y="70452"/>
                </a:cubicBezTo>
                <a:cubicBezTo>
                  <a:pt x="2472743" y="74007"/>
                  <a:pt x="2093218" y="398522"/>
                  <a:pt x="2020297" y="839414"/>
                </a:cubicBezTo>
                <a:lnTo>
                  <a:pt x="2019059" y="839209"/>
                </a:lnTo>
                <a:lnTo>
                  <a:pt x="1929161" y="1199769"/>
                </a:lnTo>
                <a:lnTo>
                  <a:pt x="1928026" y="1199486"/>
                </a:lnTo>
                <a:cubicBezTo>
                  <a:pt x="1823838" y="1647096"/>
                  <a:pt x="1424440" y="1963901"/>
                  <a:pt x="964277" y="1963450"/>
                </a:cubicBezTo>
                <a:cubicBezTo>
                  <a:pt x="501885" y="1962997"/>
                  <a:pt x="101475" y="1642329"/>
                  <a:pt x="0" y="1191209"/>
                </a:cubicBezTo>
                <a:lnTo>
                  <a:pt x="64479" y="1176705"/>
                </a:lnTo>
                <a:cubicBezTo>
                  <a:pt x="159176" y="1597690"/>
                  <a:pt x="532838" y="1896938"/>
                  <a:pt x="964342" y="1897360"/>
                </a:cubicBezTo>
                <a:cubicBezTo>
                  <a:pt x="1394083" y="1897781"/>
                  <a:pt x="1767034" y="1601703"/>
                  <a:pt x="1864001" y="1183523"/>
                </a:cubicBezTo>
                <a:lnTo>
                  <a:pt x="1862793" y="1183221"/>
                </a:lnTo>
                <a:lnTo>
                  <a:pt x="1951357" y="828012"/>
                </a:lnTo>
                <a:lnTo>
                  <a:pt x="1950819" y="827923"/>
                </a:lnTo>
                <a:cubicBezTo>
                  <a:pt x="2029328" y="353243"/>
                  <a:pt x="2437939" y="3859"/>
                  <a:pt x="2919052" y="32"/>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sz="27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4" name="Google Shape;364;p42"/>
          <p:cNvSpPr/>
          <p:nvPr/>
        </p:nvSpPr>
        <p:spPr>
          <a:xfrm>
            <a:off x="2997935" y="1237636"/>
            <a:ext cx="4085601" cy="2056714"/>
          </a:xfrm>
          <a:custGeom>
            <a:avLst/>
            <a:gdLst/>
            <a:ahLst/>
            <a:cxnLst/>
            <a:rect l="l" t="t" r="r" b="b"/>
            <a:pathLst>
              <a:path w="3900335" h="1963450" extrusionOk="0">
                <a:moveTo>
                  <a:pt x="2919052" y="32"/>
                </a:moveTo>
                <a:cubicBezTo>
                  <a:pt x="3400165" y="-3796"/>
                  <a:pt x="3814283" y="339042"/>
                  <a:pt x="3900335" y="812413"/>
                </a:cubicBezTo>
                <a:lnTo>
                  <a:pt x="3831047" y="825008"/>
                </a:lnTo>
                <a:cubicBezTo>
                  <a:pt x="3751120" y="385332"/>
                  <a:pt x="3366479" y="66897"/>
                  <a:pt x="2919611" y="70452"/>
                </a:cubicBezTo>
                <a:cubicBezTo>
                  <a:pt x="2472743" y="74007"/>
                  <a:pt x="2093218" y="398522"/>
                  <a:pt x="2020297" y="839414"/>
                </a:cubicBezTo>
                <a:lnTo>
                  <a:pt x="2019059" y="839209"/>
                </a:lnTo>
                <a:lnTo>
                  <a:pt x="1929161" y="1199769"/>
                </a:lnTo>
                <a:lnTo>
                  <a:pt x="1928026" y="1199486"/>
                </a:lnTo>
                <a:cubicBezTo>
                  <a:pt x="1823838" y="1647096"/>
                  <a:pt x="1424440" y="1963901"/>
                  <a:pt x="964277" y="1963450"/>
                </a:cubicBezTo>
                <a:cubicBezTo>
                  <a:pt x="501885" y="1962997"/>
                  <a:pt x="101475" y="1642329"/>
                  <a:pt x="0" y="1191209"/>
                </a:cubicBezTo>
                <a:lnTo>
                  <a:pt x="64479" y="1176705"/>
                </a:lnTo>
                <a:cubicBezTo>
                  <a:pt x="159176" y="1597690"/>
                  <a:pt x="532838" y="1896938"/>
                  <a:pt x="964342" y="1897360"/>
                </a:cubicBezTo>
                <a:cubicBezTo>
                  <a:pt x="1394083" y="1897781"/>
                  <a:pt x="1767034" y="1601703"/>
                  <a:pt x="1864001" y="1183523"/>
                </a:cubicBezTo>
                <a:lnTo>
                  <a:pt x="1862793" y="1183221"/>
                </a:lnTo>
                <a:lnTo>
                  <a:pt x="1951357" y="828012"/>
                </a:lnTo>
                <a:lnTo>
                  <a:pt x="1950819" y="827923"/>
                </a:lnTo>
                <a:cubicBezTo>
                  <a:pt x="2029328" y="353243"/>
                  <a:pt x="2437939" y="3859"/>
                  <a:pt x="2919052" y="32"/>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sz="27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nvGrpSpPr>
          <p:cNvPr id="365" name="Google Shape;365;p42"/>
          <p:cNvGrpSpPr/>
          <p:nvPr/>
        </p:nvGrpSpPr>
        <p:grpSpPr>
          <a:xfrm>
            <a:off x="987819" y="3569790"/>
            <a:ext cx="1880470" cy="977216"/>
            <a:chOff x="2079598" y="4240014"/>
            <a:chExt cx="2262900" cy="977216"/>
          </a:xfrm>
        </p:grpSpPr>
        <p:sp>
          <p:nvSpPr>
            <p:cNvPr id="366" name="Google Shape;366;p42"/>
            <p:cNvSpPr txBox="1"/>
            <p:nvPr/>
          </p:nvSpPr>
          <p:spPr>
            <a:xfrm>
              <a:off x="2079598" y="4755530"/>
              <a:ext cx="2262900" cy="461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200"/>
                <a:buFont typeface="Calibri"/>
                <a:buNone/>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Prepared both logistically and culturally</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7" name="Google Shape;367;p42"/>
            <p:cNvSpPr txBox="1"/>
            <p:nvPr/>
          </p:nvSpPr>
          <p:spPr>
            <a:xfrm>
              <a:off x="2079598" y="4240014"/>
              <a:ext cx="2262900" cy="461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FFBFD"/>
                </a:buClr>
                <a:buSzPts val="1200"/>
                <a:buFont typeface="Calibri"/>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Prepare the Organization for Change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sp>
        <p:nvSpPr>
          <p:cNvPr id="368" name="Google Shape;368;p42"/>
          <p:cNvSpPr txBox="1"/>
          <p:nvPr/>
        </p:nvSpPr>
        <p:spPr>
          <a:xfrm>
            <a:off x="1771671" y="2082106"/>
            <a:ext cx="312900" cy="369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69" name="Google Shape;369;p42"/>
          <p:cNvSpPr txBox="1"/>
          <p:nvPr/>
        </p:nvSpPr>
        <p:spPr>
          <a:xfrm>
            <a:off x="3853683" y="2082106"/>
            <a:ext cx="301800" cy="369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0" name="Google Shape;370;p42"/>
          <p:cNvSpPr txBox="1"/>
          <p:nvPr/>
        </p:nvSpPr>
        <p:spPr>
          <a:xfrm>
            <a:off x="5943266" y="2082106"/>
            <a:ext cx="301800" cy="369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1" name="Google Shape;371;p42"/>
          <p:cNvSpPr txBox="1"/>
          <p:nvPr/>
        </p:nvSpPr>
        <p:spPr>
          <a:xfrm>
            <a:off x="8009407" y="2082106"/>
            <a:ext cx="312900" cy="369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2" name="Google Shape;372;p42"/>
          <p:cNvSpPr txBox="1"/>
          <p:nvPr/>
        </p:nvSpPr>
        <p:spPr>
          <a:xfrm>
            <a:off x="10113595" y="2082106"/>
            <a:ext cx="312900" cy="3693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3" name="Google Shape;373;p42"/>
          <p:cNvSpPr txBox="1"/>
          <p:nvPr/>
        </p:nvSpPr>
        <p:spPr>
          <a:xfrm>
            <a:off x="241224" y="6518500"/>
            <a:ext cx="2300807" cy="184626"/>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6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https://online.hbs.edu/blog/post/change-management-process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4" name="Google Shape;374;p42"/>
          <p:cNvSpPr txBox="1"/>
          <p:nvPr/>
        </p:nvSpPr>
        <p:spPr>
          <a:xfrm>
            <a:off x="697586" y="5373916"/>
            <a:ext cx="10767000" cy="8310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i="0" u="sng">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hlinkClick r:id="rId3">
                  <a:extLst>
                    <a:ext uri="{A12FA001-AC4F-418D-AE19-62706E023703}">
                      <ahyp:hlinkClr xmlns:ahyp="http://schemas.microsoft.com/office/drawing/2018/hyperlinkcolor" val="tx"/>
                    </a:ext>
                  </a:extLst>
                </a:hlinkClick>
              </a:rPr>
              <a:t>Organizational change</a:t>
            </a:r>
            <a:r>
              <a:rPr lang="en-IN" sz="1200" b="1" i="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refers broadly to the actions a business takes to change or adjust a significant component of its organization. This may include company culture, internal processes, underlying technology or infrastructure, corporate hierarchy, or another critical aspect.</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76200" algn="l" rtl="0">
              <a:spcBef>
                <a:spcPts val="0"/>
              </a:spcBef>
              <a:spcAft>
                <a:spcPts val="0"/>
              </a:spcAft>
              <a:buClr>
                <a:schemeClr val="lt1"/>
              </a:buClr>
              <a:buSzPts val="1200"/>
              <a:buFont typeface="Arial"/>
              <a:buChar char="•"/>
            </a:pPr>
            <a:r>
              <a:rPr lang="en-IN" sz="1200" b="1" i="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Adaptive changes are small, gradual, iterative changes that an organization undertakes to evolve its products, processes, workflows, and strategies over time. </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76200" algn="l" rtl="0">
              <a:spcBef>
                <a:spcPts val="0"/>
              </a:spcBef>
              <a:spcAft>
                <a:spcPts val="0"/>
              </a:spcAft>
              <a:buClr>
                <a:schemeClr val="lt1"/>
              </a:buClr>
              <a:buSzPts val="1200"/>
              <a:buFont typeface="Arial"/>
              <a:buChar char="•"/>
            </a:pPr>
            <a:r>
              <a:rPr lang="en-IN" sz="1200" b="1" i="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Transformational changes are larger in scale and scope and often signify a dramatic and, occasionally sudden, departure from the status quo. </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75" name="Google Shape;375;p42"/>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Calibri" panose="020F0502020204030204" pitchFamily="34" charset="0"/>
                <a:ea typeface="Calibri" panose="020F0502020204030204" pitchFamily="34" charset="0"/>
                <a:cs typeface="Calibri" panose="020F0502020204030204" pitchFamily="34" charset="0"/>
              </a:rPr>
              <a:t>20</a:t>
            </a:fld>
            <a:endParaRPr>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3"/>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D3B49"/>
              </a:buClr>
              <a:buSzPts val="4000"/>
              <a:buNone/>
            </a:pPr>
            <a:r>
              <a:rPr lang="en-IN" sz="3600" b="1" i="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five-stage digital transformation model</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nvGrpSpPr>
          <p:cNvPr id="381" name="Google Shape;381;p43"/>
          <p:cNvGrpSpPr/>
          <p:nvPr/>
        </p:nvGrpSpPr>
        <p:grpSpPr>
          <a:xfrm>
            <a:off x="1919187" y="2213359"/>
            <a:ext cx="9176089" cy="2366314"/>
            <a:chOff x="571515" y="2466975"/>
            <a:chExt cx="7013214" cy="1954339"/>
          </a:xfrm>
        </p:grpSpPr>
        <p:sp>
          <p:nvSpPr>
            <p:cNvPr id="382" name="Google Shape;382;p43"/>
            <p:cNvSpPr/>
            <p:nvPr/>
          </p:nvSpPr>
          <p:spPr>
            <a:xfrm>
              <a:off x="571515" y="4155534"/>
              <a:ext cx="1399420" cy="265780"/>
            </a:xfrm>
            <a:custGeom>
              <a:avLst/>
              <a:gdLst/>
              <a:ahLst/>
              <a:cxnLst/>
              <a:rect l="l" t="t" r="r" b="b"/>
              <a:pathLst>
                <a:path w="1777041" h="681487" extrusionOk="0">
                  <a:moveTo>
                    <a:pt x="0" y="681487"/>
                  </a:moveTo>
                  <a:lnTo>
                    <a:pt x="1777041" y="681487"/>
                  </a:lnTo>
                  <a:lnTo>
                    <a:pt x="1777041" y="0"/>
                  </a:lnTo>
                  <a:lnTo>
                    <a:pt x="1777041" y="51759"/>
                  </a:lnTo>
                </a:path>
              </a:pathLst>
            </a:custGeom>
            <a:solidFill>
              <a:srgbClr val="0070C0"/>
            </a:solid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83" name="Google Shape;383;p43"/>
            <p:cNvSpPr/>
            <p:nvPr/>
          </p:nvSpPr>
          <p:spPr>
            <a:xfrm>
              <a:off x="6236334" y="2466975"/>
              <a:ext cx="1348395" cy="0"/>
            </a:xfrm>
            <a:custGeom>
              <a:avLst/>
              <a:gdLst/>
              <a:ahLst/>
              <a:cxnLst/>
              <a:rect l="l" t="t" r="r" b="b"/>
              <a:pathLst>
                <a:path w="1751162" h="25879" extrusionOk="0">
                  <a:moveTo>
                    <a:pt x="0" y="0"/>
                  </a:moveTo>
                  <a:lnTo>
                    <a:pt x="1751162" y="0"/>
                  </a:lnTo>
                  <a:lnTo>
                    <a:pt x="1751162" y="0"/>
                  </a:lnTo>
                </a:path>
              </a:pathLst>
            </a:custGeom>
            <a:solidFill>
              <a:srgbClr val="0070C0"/>
            </a:solid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84" name="Google Shape;384;p43"/>
          <p:cNvGrpSpPr/>
          <p:nvPr/>
        </p:nvGrpSpPr>
        <p:grpSpPr>
          <a:xfrm>
            <a:off x="2489243" y="3826817"/>
            <a:ext cx="430800" cy="430800"/>
            <a:chOff x="1363966" y="3971476"/>
            <a:chExt cx="430800" cy="430800"/>
          </a:xfrm>
        </p:grpSpPr>
        <p:sp>
          <p:nvSpPr>
            <p:cNvPr id="385" name="Google Shape;385;p43"/>
            <p:cNvSpPr/>
            <p:nvPr/>
          </p:nvSpPr>
          <p:spPr>
            <a:xfrm>
              <a:off x="1363966" y="3971476"/>
              <a:ext cx="430800" cy="430800"/>
            </a:xfrm>
            <a:prstGeom prst="ellipse">
              <a:avLst/>
            </a:prstGeom>
            <a:solidFill>
              <a:srgbClr val="0070C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86" name="Google Shape;386;p43"/>
            <p:cNvSpPr txBox="1"/>
            <p:nvPr/>
          </p:nvSpPr>
          <p:spPr>
            <a:xfrm>
              <a:off x="1479535" y="4069858"/>
              <a:ext cx="199800" cy="215400"/>
            </a:xfrm>
            <a:prstGeom prst="rect">
              <a:avLst/>
            </a:prstGeom>
            <a:solidFill>
              <a:srgbClr val="0070C0"/>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FFFFF"/>
                </a:buClr>
                <a:buSzPts val="1400"/>
                <a:buFont typeface="Calibri"/>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87" name="Google Shape;387;p43"/>
          <p:cNvGrpSpPr/>
          <p:nvPr/>
        </p:nvGrpSpPr>
        <p:grpSpPr>
          <a:xfrm>
            <a:off x="4430007" y="3295290"/>
            <a:ext cx="430800" cy="430800"/>
            <a:chOff x="1364071" y="3866054"/>
            <a:chExt cx="430800" cy="430800"/>
          </a:xfrm>
        </p:grpSpPr>
        <p:sp>
          <p:nvSpPr>
            <p:cNvPr id="388" name="Google Shape;388;p43"/>
            <p:cNvSpPr/>
            <p:nvPr/>
          </p:nvSpPr>
          <p:spPr>
            <a:xfrm>
              <a:off x="1364071" y="3866054"/>
              <a:ext cx="430800" cy="430800"/>
            </a:xfrm>
            <a:prstGeom prst="ellipse">
              <a:avLst/>
            </a:prstGeom>
            <a:solidFill>
              <a:srgbClr val="0070C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89" name="Google Shape;389;p43"/>
            <p:cNvSpPr txBox="1"/>
            <p:nvPr/>
          </p:nvSpPr>
          <p:spPr>
            <a:xfrm>
              <a:off x="1479640" y="3973776"/>
              <a:ext cx="199800" cy="215400"/>
            </a:xfrm>
            <a:prstGeom prst="rect">
              <a:avLst/>
            </a:prstGeom>
            <a:solidFill>
              <a:srgbClr val="0070C0"/>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FFFFF"/>
                </a:buClr>
                <a:buSzPts val="1400"/>
                <a:buFont typeface="Calibri"/>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90" name="Google Shape;390;p43"/>
          <p:cNvGrpSpPr/>
          <p:nvPr/>
        </p:nvGrpSpPr>
        <p:grpSpPr>
          <a:xfrm>
            <a:off x="6251658" y="2626839"/>
            <a:ext cx="430800" cy="430800"/>
            <a:chOff x="1364071" y="3866054"/>
            <a:chExt cx="430800" cy="430800"/>
          </a:xfrm>
        </p:grpSpPr>
        <p:sp>
          <p:nvSpPr>
            <p:cNvPr id="391" name="Google Shape;391;p43"/>
            <p:cNvSpPr/>
            <p:nvPr/>
          </p:nvSpPr>
          <p:spPr>
            <a:xfrm>
              <a:off x="1364071" y="3866054"/>
              <a:ext cx="430800" cy="430800"/>
            </a:xfrm>
            <a:prstGeom prst="ellipse">
              <a:avLst/>
            </a:prstGeom>
            <a:solidFill>
              <a:srgbClr val="0070C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92" name="Google Shape;392;p43"/>
            <p:cNvSpPr txBox="1"/>
            <p:nvPr/>
          </p:nvSpPr>
          <p:spPr>
            <a:xfrm>
              <a:off x="1479640" y="3973776"/>
              <a:ext cx="199800" cy="215400"/>
            </a:xfrm>
            <a:prstGeom prst="rect">
              <a:avLst/>
            </a:prstGeom>
            <a:solidFill>
              <a:srgbClr val="0070C0"/>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FFFFF"/>
                </a:buClr>
                <a:buSzPts val="1400"/>
                <a:buFont typeface="Calibri"/>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93" name="Google Shape;393;p43"/>
          <p:cNvGrpSpPr/>
          <p:nvPr/>
        </p:nvGrpSpPr>
        <p:grpSpPr>
          <a:xfrm>
            <a:off x="8085836" y="1997886"/>
            <a:ext cx="430800" cy="430800"/>
            <a:chOff x="1364071" y="3866054"/>
            <a:chExt cx="430800" cy="430800"/>
          </a:xfrm>
        </p:grpSpPr>
        <p:sp>
          <p:nvSpPr>
            <p:cNvPr id="394" name="Google Shape;394;p43"/>
            <p:cNvSpPr/>
            <p:nvPr/>
          </p:nvSpPr>
          <p:spPr>
            <a:xfrm>
              <a:off x="1364071" y="3866054"/>
              <a:ext cx="430800" cy="430800"/>
            </a:xfrm>
            <a:prstGeom prst="ellipse">
              <a:avLst/>
            </a:prstGeom>
            <a:solidFill>
              <a:srgbClr val="0070C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95" name="Google Shape;395;p43"/>
            <p:cNvSpPr txBox="1"/>
            <p:nvPr/>
          </p:nvSpPr>
          <p:spPr>
            <a:xfrm>
              <a:off x="1479640" y="3973776"/>
              <a:ext cx="199800" cy="215400"/>
            </a:xfrm>
            <a:prstGeom prst="rect">
              <a:avLst/>
            </a:prstGeom>
            <a:solidFill>
              <a:srgbClr val="0070C0"/>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FFFFF"/>
                </a:buClr>
                <a:buSzPts val="1400"/>
                <a:buFont typeface="Calibri"/>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96" name="Google Shape;396;p43"/>
          <p:cNvGrpSpPr/>
          <p:nvPr/>
        </p:nvGrpSpPr>
        <p:grpSpPr>
          <a:xfrm>
            <a:off x="3810889" y="4208493"/>
            <a:ext cx="1788033" cy="1340413"/>
            <a:chOff x="1876053" y="4150119"/>
            <a:chExt cx="1537036" cy="1340413"/>
          </a:xfrm>
        </p:grpSpPr>
        <p:sp>
          <p:nvSpPr>
            <p:cNvPr id="397" name="Google Shape;397;p43"/>
            <p:cNvSpPr txBox="1"/>
            <p:nvPr/>
          </p:nvSpPr>
          <p:spPr>
            <a:xfrm>
              <a:off x="1903789" y="4536232"/>
              <a:ext cx="1509300" cy="9543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000"/>
                <a:buFont typeface="Calibri"/>
                <a:buNone/>
              </a:pPr>
              <a:r>
                <a:rPr lang="en-IN"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Siloed or departmental programs for transformation</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398" name="Google Shape;398;p43"/>
            <p:cNvSpPr txBox="1"/>
            <p:nvPr/>
          </p:nvSpPr>
          <p:spPr>
            <a:xfrm>
              <a:off x="1876053" y="4150119"/>
              <a:ext cx="1534147" cy="3222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1200"/>
                <a:buFont typeface="Arial"/>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Siloed</a:t>
              </a: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399" name="Google Shape;399;p43"/>
          <p:cNvGrpSpPr/>
          <p:nvPr/>
        </p:nvGrpSpPr>
        <p:grpSpPr>
          <a:xfrm>
            <a:off x="1624234" y="4688302"/>
            <a:ext cx="2161295" cy="1092569"/>
            <a:chOff x="2263456" y="3929945"/>
            <a:chExt cx="1857900" cy="1092569"/>
          </a:xfrm>
        </p:grpSpPr>
        <p:sp>
          <p:nvSpPr>
            <p:cNvPr id="400" name="Google Shape;400;p43"/>
            <p:cNvSpPr txBox="1"/>
            <p:nvPr/>
          </p:nvSpPr>
          <p:spPr>
            <a:xfrm>
              <a:off x="2263456" y="4283614"/>
              <a:ext cx="1857900" cy="7389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000"/>
                <a:buFont typeface="Calibri"/>
                <a:buNone/>
              </a:pPr>
              <a:r>
                <a:rPr lang="en-IN"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Program to digitally automate processes in the organization</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1" name="Google Shape;401;p43"/>
            <p:cNvSpPr txBox="1"/>
            <p:nvPr/>
          </p:nvSpPr>
          <p:spPr>
            <a:xfrm>
              <a:off x="2263456" y="3929945"/>
              <a:ext cx="1857900" cy="3222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1200"/>
                <a:buFont typeface="Arial"/>
                <a:buNone/>
              </a:pPr>
              <a:r>
                <a:rPr lang="en-IN"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Foundation</a:t>
              </a:r>
              <a:endParaRPr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sp>
        <p:nvSpPr>
          <p:cNvPr id="402" name="Google Shape;402;p43"/>
          <p:cNvSpPr/>
          <p:nvPr/>
        </p:nvSpPr>
        <p:spPr>
          <a:xfrm>
            <a:off x="5550012" y="3062767"/>
            <a:ext cx="1834795" cy="431041"/>
          </a:xfrm>
          <a:custGeom>
            <a:avLst/>
            <a:gdLst/>
            <a:ahLst/>
            <a:cxnLst/>
            <a:rect l="l" t="t" r="r" b="b"/>
            <a:pathLst>
              <a:path w="1777041" h="681487" extrusionOk="0">
                <a:moveTo>
                  <a:pt x="0" y="681487"/>
                </a:moveTo>
                <a:lnTo>
                  <a:pt x="1777041" y="681487"/>
                </a:lnTo>
                <a:lnTo>
                  <a:pt x="1777041" y="0"/>
                </a:lnTo>
                <a:lnTo>
                  <a:pt x="1777041" y="51759"/>
                </a:lnTo>
              </a:path>
            </a:pathLst>
          </a:custGeom>
          <a:solidFill>
            <a:srgbClr val="0070C0"/>
          </a:solid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3" name="Google Shape;403;p43"/>
          <p:cNvSpPr/>
          <p:nvPr/>
        </p:nvSpPr>
        <p:spPr>
          <a:xfrm>
            <a:off x="3740888" y="3715077"/>
            <a:ext cx="1830352" cy="322003"/>
          </a:xfrm>
          <a:custGeom>
            <a:avLst/>
            <a:gdLst/>
            <a:ahLst/>
            <a:cxnLst/>
            <a:rect l="l" t="t" r="r" b="b"/>
            <a:pathLst>
              <a:path w="1777041" h="681487" extrusionOk="0">
                <a:moveTo>
                  <a:pt x="0" y="681487"/>
                </a:moveTo>
                <a:lnTo>
                  <a:pt x="1777041" y="681487"/>
                </a:lnTo>
                <a:lnTo>
                  <a:pt x="1777041" y="0"/>
                </a:lnTo>
                <a:lnTo>
                  <a:pt x="1777041" y="51759"/>
                </a:lnTo>
              </a:path>
            </a:pathLst>
          </a:custGeom>
          <a:solidFill>
            <a:srgbClr val="0070C0"/>
          </a:solid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4" name="Google Shape;404;p43"/>
          <p:cNvSpPr/>
          <p:nvPr/>
        </p:nvSpPr>
        <p:spPr>
          <a:xfrm>
            <a:off x="7384190" y="2447169"/>
            <a:ext cx="1834795" cy="431041"/>
          </a:xfrm>
          <a:custGeom>
            <a:avLst/>
            <a:gdLst/>
            <a:ahLst/>
            <a:cxnLst/>
            <a:rect l="l" t="t" r="r" b="b"/>
            <a:pathLst>
              <a:path w="1777041" h="681487" extrusionOk="0">
                <a:moveTo>
                  <a:pt x="0" y="681487"/>
                </a:moveTo>
                <a:lnTo>
                  <a:pt x="1777041" y="681487"/>
                </a:lnTo>
                <a:lnTo>
                  <a:pt x="1777041" y="0"/>
                </a:lnTo>
                <a:lnTo>
                  <a:pt x="1777041" y="51759"/>
                </a:lnTo>
              </a:path>
            </a:pathLst>
          </a:custGeom>
          <a:solidFill>
            <a:srgbClr val="0070C0"/>
          </a:solidFill>
          <a:ln w="5715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5" name="Google Shape;405;p43"/>
          <p:cNvSpPr/>
          <p:nvPr/>
        </p:nvSpPr>
        <p:spPr>
          <a:xfrm>
            <a:off x="9845022" y="1437629"/>
            <a:ext cx="430800" cy="430800"/>
          </a:xfrm>
          <a:prstGeom prst="ellipse">
            <a:avLst/>
          </a:prstGeom>
          <a:solidFill>
            <a:srgbClr val="0070C0"/>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700"/>
              <a:buFont typeface="Arial"/>
              <a:buNone/>
            </a:pPr>
            <a:endParaRPr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6" name="Google Shape;406;p43"/>
          <p:cNvSpPr txBox="1"/>
          <p:nvPr/>
        </p:nvSpPr>
        <p:spPr>
          <a:xfrm>
            <a:off x="9960591" y="1527377"/>
            <a:ext cx="199800" cy="215400"/>
          </a:xfrm>
          <a:prstGeom prst="rect">
            <a:avLst/>
          </a:prstGeom>
          <a:solidFill>
            <a:srgbClr val="0070C0"/>
          </a:solidFill>
          <a:ln>
            <a:noFill/>
          </a:ln>
        </p:spPr>
        <p:txBody>
          <a:bodyPr spcFirstLastPara="1" wrap="square" lIns="91425" tIns="0" rIns="91425" bIns="0" anchor="ctr" anchorCtr="0">
            <a:spAutoFit/>
          </a:bodyPr>
          <a:lstStyle/>
          <a:p>
            <a:pPr marL="0" marR="0" lvl="0" indent="0" algn="ctr" rtl="0">
              <a:lnSpc>
                <a:spcPct val="100000"/>
              </a:lnSpc>
              <a:spcBef>
                <a:spcPts val="0"/>
              </a:spcBef>
              <a:spcAft>
                <a:spcPts val="0"/>
              </a:spcAft>
              <a:buClr>
                <a:srgbClr val="FFFFFF"/>
              </a:buClr>
              <a:buSzPts val="1400"/>
              <a:buFont typeface="Calibri"/>
              <a:buNone/>
            </a:pPr>
            <a:r>
              <a:rPr lang="en-IN"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7" name="Google Shape;407;p43"/>
          <p:cNvSpPr txBox="1"/>
          <p:nvPr/>
        </p:nvSpPr>
        <p:spPr>
          <a:xfrm>
            <a:off x="5671680" y="3902814"/>
            <a:ext cx="1727700" cy="1169511"/>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000"/>
              <a:buFont typeface="Calibri"/>
              <a:buNone/>
            </a:pPr>
            <a:r>
              <a:rPr lang="en-IN"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Coordinated programs for strategic transformation across the</a:t>
            </a: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enterprise</a:t>
            </a:r>
            <a:endParaRPr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8" name="Google Shape;408;p43"/>
          <p:cNvSpPr txBox="1"/>
          <p:nvPr/>
        </p:nvSpPr>
        <p:spPr>
          <a:xfrm>
            <a:off x="5583074" y="3553878"/>
            <a:ext cx="1916247" cy="3222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1200"/>
              <a:buFont typeface="Arial"/>
              <a:buNone/>
            </a:pPr>
            <a:r>
              <a:rPr lang="en-IN"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Partially Synchronized</a:t>
            </a:r>
            <a:endParaRPr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09" name="Google Shape;409;p43"/>
          <p:cNvSpPr txBox="1"/>
          <p:nvPr/>
        </p:nvSpPr>
        <p:spPr>
          <a:xfrm>
            <a:off x="7529263" y="3340349"/>
            <a:ext cx="1727700" cy="11697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000"/>
              <a:buFont typeface="Calibri"/>
              <a:buNone/>
            </a:pPr>
            <a:r>
              <a:rPr lang="en-IN"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Completed digital transforms, products or processes for digital transformations</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10" name="Google Shape;410;p43"/>
          <p:cNvSpPr txBox="1"/>
          <p:nvPr/>
        </p:nvSpPr>
        <p:spPr>
          <a:xfrm>
            <a:off x="7496858" y="2988943"/>
            <a:ext cx="1760105" cy="3222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1200"/>
              <a:buFont typeface="Arial"/>
              <a:buNone/>
            </a:pPr>
            <a:r>
              <a:rPr lang="en-IN"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Fully Synchronized</a:t>
            </a:r>
            <a:endParaRPr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11" name="Google Shape;411;p43"/>
          <p:cNvSpPr txBox="1"/>
          <p:nvPr/>
        </p:nvSpPr>
        <p:spPr>
          <a:xfrm>
            <a:off x="9342830" y="2726293"/>
            <a:ext cx="1683300" cy="1169700"/>
          </a:xfrm>
          <a:prstGeom prst="rect">
            <a:avLst/>
          </a:prstGeom>
          <a:solidFill>
            <a:srgbClr val="0070C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000"/>
              <a:buFont typeface="Calibri"/>
              <a:buNone/>
            </a:pPr>
            <a:r>
              <a:rPr lang="en-IN"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Perpetual loving culture of constant digital reinvention as the backbone of the business model</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12" name="Google Shape;412;p43"/>
          <p:cNvSpPr txBox="1"/>
          <p:nvPr/>
        </p:nvSpPr>
        <p:spPr>
          <a:xfrm>
            <a:off x="9331036" y="2362671"/>
            <a:ext cx="1764240" cy="322200"/>
          </a:xfrm>
          <a:prstGeom prst="rect">
            <a:avLst/>
          </a:prstGeom>
          <a:solidFill>
            <a:srgbClr val="0070C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1200"/>
              <a:buFont typeface="Arial"/>
              <a:buNone/>
            </a:pPr>
            <a:r>
              <a:rPr lang="en-IN"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Living DNA</a:t>
            </a:r>
            <a:endParaRPr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13" name="Google Shape;413;p43"/>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Calibri" panose="020F0502020204030204" pitchFamily="34" charset="0"/>
                <a:ea typeface="Calibri" panose="020F0502020204030204" pitchFamily="34" charset="0"/>
                <a:cs typeface="Calibri" panose="020F0502020204030204" pitchFamily="34" charset="0"/>
              </a:rPr>
              <a:t>21</a:t>
            </a:fld>
            <a:endParaRPr>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grpSp>
        <p:nvGrpSpPr>
          <p:cNvPr id="418" name="Google Shape;418;p44" descr="SmartArt chevron graphic"/>
          <p:cNvGrpSpPr/>
          <p:nvPr/>
        </p:nvGrpSpPr>
        <p:grpSpPr>
          <a:xfrm>
            <a:off x="2344500" y="1511607"/>
            <a:ext cx="9126741" cy="5118140"/>
            <a:chOff x="420486" y="3833991"/>
            <a:chExt cx="9439468" cy="881056"/>
          </a:xfrm>
        </p:grpSpPr>
        <p:sp>
          <p:nvSpPr>
            <p:cNvPr id="419" name="Google Shape;419;p44"/>
            <p:cNvSpPr/>
            <p:nvPr/>
          </p:nvSpPr>
          <p:spPr>
            <a:xfrm>
              <a:off x="4388442" y="3833991"/>
              <a:ext cx="3435021" cy="88105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5A96F0"/>
            </a:solidFill>
            <a:ln>
              <a:noFill/>
            </a:ln>
          </p:spPr>
          <p:txBody>
            <a:bodyPr spcFirstLastPara="1" wrap="square" lIns="822950" tIns="182875" rIns="365750" bIns="182875" anchor="ctr" anchorCtr="0">
              <a:noAutofit/>
            </a:bodyPr>
            <a:lstStyle/>
            <a:p>
              <a:pPr marL="171450" marR="0" lvl="0" indent="-57150" algn="l" rtl="0">
                <a:spcBef>
                  <a:spcPts val="0"/>
                </a:spcBef>
                <a:spcAft>
                  <a:spcPts val="0"/>
                </a:spcAft>
                <a:buClr>
                  <a:schemeClr val="dk1"/>
                </a:buClr>
                <a:buSzPts val="1800"/>
                <a:buFont typeface="Arial"/>
                <a:buNone/>
              </a:pPr>
              <a:endParaRPr sz="180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20" name="Google Shape;420;p44"/>
            <p:cNvSpPr/>
            <p:nvPr/>
          </p:nvSpPr>
          <p:spPr>
            <a:xfrm>
              <a:off x="420486" y="3833991"/>
              <a:ext cx="2351284" cy="881056"/>
            </a:xfrm>
            <a:custGeom>
              <a:avLst/>
              <a:gdLst/>
              <a:ahLst/>
              <a:cxnLst/>
              <a:rect l="l" t="t" r="r" b="b"/>
              <a:pathLst>
                <a:path w="2702625" h="1081050" extrusionOk="0">
                  <a:moveTo>
                    <a:pt x="0" y="0"/>
                  </a:moveTo>
                  <a:lnTo>
                    <a:pt x="2162100" y="0"/>
                  </a:lnTo>
                  <a:lnTo>
                    <a:pt x="2702625" y="540525"/>
                  </a:lnTo>
                  <a:lnTo>
                    <a:pt x="2162100" y="1081050"/>
                  </a:lnTo>
                  <a:lnTo>
                    <a:pt x="0" y="1081050"/>
                  </a:lnTo>
                  <a:lnTo>
                    <a:pt x="0" y="0"/>
                  </a:lnTo>
                  <a:close/>
                </a:path>
              </a:pathLst>
            </a:custGeom>
            <a:solidFill>
              <a:srgbClr val="97DCFB"/>
            </a:solidFill>
            <a:ln w="12700" cap="flat" cmpd="sng">
              <a:solidFill>
                <a:srgbClr val="65CBF9"/>
              </a:solidFill>
              <a:prstDash val="solid"/>
              <a:miter lim="800000"/>
              <a:headEnd type="none" w="sm" len="sm"/>
              <a:tailEnd type="none" w="sm" len="sm"/>
            </a:ln>
          </p:spPr>
          <p:txBody>
            <a:bodyPr spcFirstLastPara="1" wrap="square" lIns="365750" tIns="182875" rIns="457200" bIns="182875" anchor="ctr" anchorCtr="0">
              <a:noAutofit/>
            </a:bodyPr>
            <a:lstStyle/>
            <a:p>
              <a:pPr marL="171450" marR="0" lvl="0" indent="-82550" algn="l" rtl="0">
                <a:spcBef>
                  <a:spcPts val="0"/>
                </a:spcBef>
                <a:spcAft>
                  <a:spcPts val="0"/>
                </a:spcAft>
                <a:buClr>
                  <a:schemeClr val="dk1"/>
                </a:buClr>
                <a:buSzPts val="1400"/>
                <a:buFont typeface="Arial"/>
                <a:buNone/>
              </a:pPr>
              <a:endParaRPr sz="1400" i="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21" name="Google Shape;421;p44"/>
            <p:cNvSpPr/>
            <p:nvPr/>
          </p:nvSpPr>
          <p:spPr>
            <a:xfrm>
              <a:off x="2161874" y="3833991"/>
              <a:ext cx="2925592" cy="88105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5EB5FF"/>
            </a:solidFill>
            <a:ln>
              <a:noFill/>
            </a:ln>
          </p:spPr>
          <p:txBody>
            <a:bodyPr spcFirstLastPara="1" wrap="square" lIns="822950" tIns="182875" rIns="365750" bIns="182875" anchor="ctr" anchorCtr="0">
              <a:no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22" name="Google Shape;422;p44"/>
            <p:cNvSpPr/>
            <p:nvPr/>
          </p:nvSpPr>
          <p:spPr>
            <a:xfrm>
              <a:off x="7137059" y="3852751"/>
              <a:ext cx="2722895" cy="86229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2727FF"/>
            </a:solidFill>
            <a:ln>
              <a:noFill/>
            </a:ln>
          </p:spPr>
          <p:txBody>
            <a:bodyPr spcFirstLastPara="1" wrap="square" lIns="822950" tIns="182875" rIns="365750" bIns="182875" anchor="ctr" anchorCtr="0">
              <a:noAutofit/>
            </a:bodyPr>
            <a:lstStyle/>
            <a:p>
              <a:pPr marL="171450" marR="0" lvl="0" indent="-69850" algn="l" rtl="0">
                <a:spcBef>
                  <a:spcPts val="0"/>
                </a:spcBef>
                <a:spcAft>
                  <a:spcPts val="0"/>
                </a:spcAft>
                <a:buClr>
                  <a:schemeClr val="dk1"/>
                </a:buClr>
                <a:buSzPts val="1600"/>
                <a:buFont typeface="Arial"/>
                <a:buNone/>
              </a:pPr>
              <a:endParaRPr sz="16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sp>
        <p:nvSpPr>
          <p:cNvPr id="423" name="Google Shape;423;p44"/>
          <p:cNvSpPr txBox="1"/>
          <p:nvPr/>
        </p:nvSpPr>
        <p:spPr>
          <a:xfrm>
            <a:off x="323529" y="34709"/>
            <a:ext cx="11573100" cy="724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D3B49"/>
              </a:buClr>
              <a:buSzPts val="4000"/>
              <a:buFont typeface="Arial"/>
              <a:buNone/>
            </a:pPr>
            <a:r>
              <a:rPr lang="en-IN" sz="3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Chatbots : Roadmap</a:t>
            </a:r>
            <a:endParaRPr sz="38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424" name="Google Shape;424;p44"/>
          <p:cNvGraphicFramePr/>
          <p:nvPr>
            <p:extLst>
              <p:ext uri="{D42A27DB-BD31-4B8C-83A1-F6EECF244321}">
                <p14:modId xmlns:p14="http://schemas.microsoft.com/office/powerpoint/2010/main" val="1869717401"/>
              </p:ext>
            </p:extLst>
          </p:nvPr>
        </p:nvGraphicFramePr>
        <p:xfrm>
          <a:off x="2292551" y="593006"/>
          <a:ext cx="9451725" cy="1022900"/>
        </p:xfrm>
        <a:graphic>
          <a:graphicData uri="http://schemas.openxmlformats.org/drawingml/2006/table">
            <a:tbl>
              <a:tblPr firstRow="1" bandRow="1">
                <a:noFill/>
                <a:tableStyleId>{8212C5EA-CAB5-4260-AE2B-A5C9B0949976}</a:tableStyleId>
              </a:tblPr>
              <a:tblGrid>
                <a:gridCol w="2198650">
                  <a:extLst>
                    <a:ext uri="{9D8B030D-6E8A-4147-A177-3AD203B41FA5}">
                      <a16:colId xmlns:a16="http://schemas.microsoft.com/office/drawing/2014/main" val="20000"/>
                    </a:ext>
                  </a:extLst>
                </a:gridCol>
                <a:gridCol w="2378175">
                  <a:extLst>
                    <a:ext uri="{9D8B030D-6E8A-4147-A177-3AD203B41FA5}">
                      <a16:colId xmlns:a16="http://schemas.microsoft.com/office/drawing/2014/main" val="20001"/>
                    </a:ext>
                  </a:extLst>
                </a:gridCol>
                <a:gridCol w="2208725">
                  <a:extLst>
                    <a:ext uri="{9D8B030D-6E8A-4147-A177-3AD203B41FA5}">
                      <a16:colId xmlns:a16="http://schemas.microsoft.com/office/drawing/2014/main" val="20002"/>
                    </a:ext>
                  </a:extLst>
                </a:gridCol>
                <a:gridCol w="2666175">
                  <a:extLst>
                    <a:ext uri="{9D8B030D-6E8A-4147-A177-3AD203B41FA5}">
                      <a16:colId xmlns:a16="http://schemas.microsoft.com/office/drawing/2014/main" val="20003"/>
                    </a:ext>
                  </a:extLst>
                </a:gridCol>
              </a:tblGrid>
              <a:tr h="652050">
                <a:tc>
                  <a:txBody>
                    <a:bodyPr/>
                    <a:lstStyle/>
                    <a:p>
                      <a:pPr marL="0" marR="0" lvl="0" indent="0" algn="l" rtl="0">
                        <a:spcBef>
                          <a:spcPts val="0"/>
                        </a:spcBef>
                        <a:spcAft>
                          <a:spcPts val="0"/>
                        </a:spcAft>
                        <a:buNone/>
                      </a:pPr>
                      <a:r>
                        <a:rPr lang="en-IN" sz="1200" u="none" strike="noStrike" cap="none" dirty="0">
                          <a:latin typeface="Calibri" panose="020F0502020204030204" pitchFamily="34" charset="0"/>
                          <a:ea typeface="Calibri" panose="020F0502020204030204" pitchFamily="34" charset="0"/>
                          <a:cs typeface="Calibri" panose="020F0502020204030204" pitchFamily="34" charset="0"/>
                          <a:sym typeface="Times New Roman"/>
                        </a:rPr>
                        <a:t>Identify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Strategize</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lnSpc>
                          <a:spcPct val="100000"/>
                        </a:lnSpc>
                        <a:spcBef>
                          <a:spcPts val="0"/>
                        </a:spcBef>
                        <a:spcAft>
                          <a:spcPts val="0"/>
                        </a:spcAft>
                        <a:buClr>
                          <a:srgbClr val="5EB5FF"/>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Design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EB5FF"/>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EB5FF"/>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Develop</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lnSpc>
                          <a:spcPct val="100000"/>
                        </a:lnSpc>
                        <a:spcBef>
                          <a:spcPts val="0"/>
                        </a:spcBef>
                        <a:spcAft>
                          <a:spcPts val="0"/>
                        </a:spcAft>
                        <a:buClr>
                          <a:srgbClr val="5A96F0"/>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Optimize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A96F0"/>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A96F0"/>
                        </a:buClr>
                        <a:buSzPts val="12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Improve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spcBef>
                          <a:spcPts val="0"/>
                        </a:spcBef>
                        <a:spcAft>
                          <a:spcPts val="0"/>
                        </a:spcAft>
                        <a:buNone/>
                      </a:pPr>
                      <a:r>
                        <a:rPr lang="en-IN" sz="1200">
                          <a:latin typeface="Calibri" panose="020F0502020204030204" pitchFamily="34" charset="0"/>
                          <a:ea typeface="Calibri" panose="020F0502020204030204" pitchFamily="34" charset="0"/>
                          <a:cs typeface="Calibri" panose="020F0502020204030204" pitchFamily="34" charset="0"/>
                          <a:sym typeface="Times New Roman"/>
                        </a:rPr>
                        <a:t>Sustain</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 months</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 months</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 month</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 month</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F0F0F"/>
                    </a:solidFill>
                  </a:tcPr>
                </a:tc>
                <a:extLst>
                  <a:ext uri="{0D108BD9-81ED-4DB2-BD59-A6C34878D82A}">
                    <a16:rowId xmlns:a16="http://schemas.microsoft.com/office/drawing/2014/main" val="10001"/>
                  </a:ext>
                </a:extLst>
              </a:tr>
            </a:tbl>
          </a:graphicData>
        </a:graphic>
      </p:graphicFrame>
      <p:sp>
        <p:nvSpPr>
          <p:cNvPr id="426" name="Google Shape;426;p44"/>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Calibri" panose="020F0502020204030204" pitchFamily="34" charset="0"/>
                <a:ea typeface="Calibri" panose="020F0502020204030204" pitchFamily="34" charset="0"/>
                <a:cs typeface="Calibri" panose="020F0502020204030204" pitchFamily="34" charset="0"/>
              </a:rPr>
              <a:t>22</a:t>
            </a:fld>
            <a:endParaRPr>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25" name="Google Shape;425;p44"/>
          <p:cNvGraphicFramePr/>
          <p:nvPr>
            <p:extLst>
              <p:ext uri="{D42A27DB-BD31-4B8C-83A1-F6EECF244321}">
                <p14:modId xmlns:p14="http://schemas.microsoft.com/office/powerpoint/2010/main" val="2440019733"/>
              </p:ext>
            </p:extLst>
          </p:nvPr>
        </p:nvGraphicFramePr>
        <p:xfrm>
          <a:off x="173893" y="1630491"/>
          <a:ext cx="11447934" cy="4930570"/>
        </p:xfrm>
        <a:graphic>
          <a:graphicData uri="http://schemas.openxmlformats.org/drawingml/2006/table">
            <a:tbl>
              <a:tblPr firstRow="1" bandRow="1">
                <a:noFill/>
                <a:tableStyleId>{8212C5EA-CAB5-4260-AE2B-A5C9B0949976}</a:tableStyleId>
              </a:tblPr>
              <a:tblGrid>
                <a:gridCol w="2119715">
                  <a:extLst>
                    <a:ext uri="{9D8B030D-6E8A-4147-A177-3AD203B41FA5}">
                      <a16:colId xmlns:a16="http://schemas.microsoft.com/office/drawing/2014/main" val="20000"/>
                    </a:ext>
                  </a:extLst>
                </a:gridCol>
                <a:gridCol w="2196204">
                  <a:extLst>
                    <a:ext uri="{9D8B030D-6E8A-4147-A177-3AD203B41FA5}">
                      <a16:colId xmlns:a16="http://schemas.microsoft.com/office/drawing/2014/main" val="20001"/>
                    </a:ext>
                  </a:extLst>
                </a:gridCol>
                <a:gridCol w="2377305">
                  <a:extLst>
                    <a:ext uri="{9D8B030D-6E8A-4147-A177-3AD203B41FA5}">
                      <a16:colId xmlns:a16="http://schemas.microsoft.com/office/drawing/2014/main" val="20002"/>
                    </a:ext>
                  </a:extLst>
                </a:gridCol>
                <a:gridCol w="2232464">
                  <a:extLst>
                    <a:ext uri="{9D8B030D-6E8A-4147-A177-3AD203B41FA5}">
                      <a16:colId xmlns:a16="http://schemas.microsoft.com/office/drawing/2014/main" val="20003"/>
                    </a:ext>
                  </a:extLst>
                </a:gridCol>
                <a:gridCol w="2522246">
                  <a:extLst>
                    <a:ext uri="{9D8B030D-6E8A-4147-A177-3AD203B41FA5}">
                      <a16:colId xmlns:a16="http://schemas.microsoft.com/office/drawing/2014/main" val="20004"/>
                    </a:ext>
                  </a:extLst>
                </a:gridCol>
              </a:tblGrid>
              <a:tr h="1647950">
                <a:tc>
                  <a:txBody>
                    <a:bodyPr/>
                    <a:lstStyle/>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People and Process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Hire the right Digital Transformation Team</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Collaboration b/w Stakeholders and DT team</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Standardize taxonomy for data classification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chemeClr val="lt1"/>
                        </a:buClr>
                        <a:buSzPts val="1000"/>
                        <a:buFont typeface="Calibri"/>
                        <a:buNone/>
                      </a:pPr>
                      <a:r>
                        <a:rPr lang="en-US" sz="1200" b="0" dirty="0">
                          <a:latin typeface="Calibri" panose="020F0502020204030204" pitchFamily="34" charset="0"/>
                          <a:ea typeface="Calibri" panose="020F0502020204030204" pitchFamily="34" charset="0"/>
                          <a:cs typeface="Calibri" panose="020F0502020204030204" pitchFamily="34" charset="0"/>
                          <a:sym typeface="Times New Roman"/>
                        </a:rPr>
                        <a:t>Focus on customer satisfaction</a:t>
                      </a:r>
                      <a:endParaRPr lang="en-US"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Data Collection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Continuous Monitoring</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Iterative Refinement.</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chemeClr val="lt1"/>
                        </a:buClr>
                        <a:buSzPts val="1000"/>
                        <a:buFont typeface="Calibri"/>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Employees can focus on complex queries.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Customer satisfaction scores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No-Low human intervention  </a:t>
                      </a: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End user training</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Increased team collaboration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User adoption and acceptance</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Customer retention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Post-interaction surveys – high scores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0"/>
                  </a:ext>
                </a:extLst>
              </a:tr>
              <a:tr h="967550">
                <a:tc>
                  <a:txBody>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capture and integration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Identify data sources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Acquisition Strategy</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static and real time data.</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Customer queries, responses, and historical chat log</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lnSpc>
                          <a:spcPct val="100000"/>
                        </a:lnSpc>
                        <a:spcBef>
                          <a:spcPts val="0"/>
                        </a:spcBef>
                        <a:spcAft>
                          <a:spcPts val="0"/>
                        </a:spcAft>
                        <a:buClr>
                          <a:schemeClr val="lt1"/>
                        </a:buClr>
                        <a:buSzPts val="1000"/>
                        <a:buFont typeface="Calibri"/>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Structured queries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Customer, Transaction, Product, and Services data</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Relevance based assisted classification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Schema updates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Gather feedback and refine</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AI tools learn from interactions</a:t>
                      </a: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Tackle more complex questions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Chatbots with product recommendation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Personalized up-selling and cross-selling</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1"/>
                  </a:ext>
                </a:extLst>
              </a:tr>
              <a:tr h="1545250">
                <a:tc>
                  <a:txBody>
                    <a:bodyPr/>
                    <a:lstStyle/>
                    <a:p>
                      <a:pPr marL="0" marR="0" lvl="0" indent="0" algn="l" rtl="0">
                        <a:spcBef>
                          <a:spcPts val="0"/>
                        </a:spcBef>
                        <a:spcAft>
                          <a:spcPts val="0"/>
                        </a:spcAft>
                        <a:buNone/>
                      </a:pPr>
                      <a:r>
                        <a:rPr lang="en-IN" sz="12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Technology and platform</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Maturity Assessment</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Identify potential technologies.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Supervised Learning for Intent Recognition.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Reinforcement Learning for Response Optimization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Deep Learning Models for NLP</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Transformers.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Transfer Learning.</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Custom development as per any scope revisions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Product recommendation systems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Uptime and high availability </a:t>
                      </a:r>
                    </a:p>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Scalability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5"/>
          <p:cNvSpPr txBox="1"/>
          <p:nvPr/>
        </p:nvSpPr>
        <p:spPr>
          <a:xfrm>
            <a:off x="323529" y="187109"/>
            <a:ext cx="11573100" cy="724200"/>
          </a:xfrm>
          <a:prstGeom prst="rect">
            <a:avLst/>
          </a:prstGeom>
          <a:solidFill>
            <a:schemeClr val="dk1"/>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D3B49"/>
              </a:buClr>
              <a:buSzPts val="4000"/>
              <a:buFont typeface="Arial"/>
              <a:buNone/>
            </a:pPr>
            <a:r>
              <a:rPr lang="en-IN"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 : Roadmap</a:t>
            </a:r>
            <a:endParaRPr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ctr" rtl="0">
              <a:lnSpc>
                <a:spcPct val="90000"/>
              </a:lnSpc>
              <a:spcBef>
                <a:spcPts val="1000"/>
              </a:spcBef>
              <a:spcAft>
                <a:spcPts val="0"/>
              </a:spcAft>
              <a:buClr>
                <a:srgbClr val="3D3B49"/>
              </a:buClr>
              <a:buSzPts val="4000"/>
              <a:buFont typeface="Arial"/>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432" name="Google Shape;432;p45"/>
          <p:cNvGraphicFramePr/>
          <p:nvPr>
            <p:extLst>
              <p:ext uri="{D42A27DB-BD31-4B8C-83A1-F6EECF244321}">
                <p14:modId xmlns:p14="http://schemas.microsoft.com/office/powerpoint/2010/main" val="2980851482"/>
              </p:ext>
            </p:extLst>
          </p:nvPr>
        </p:nvGraphicFramePr>
        <p:xfrm>
          <a:off x="2728777" y="1063756"/>
          <a:ext cx="8180016" cy="1010940"/>
        </p:xfrm>
        <a:graphic>
          <a:graphicData uri="http://schemas.openxmlformats.org/drawingml/2006/table">
            <a:tbl>
              <a:tblPr firstRow="1" bandRow="1">
                <a:noFill/>
                <a:tableStyleId>{8212C5EA-CAB5-4260-AE2B-A5C9B0949976}</a:tableStyleId>
              </a:tblPr>
              <a:tblGrid>
                <a:gridCol w="2045004">
                  <a:extLst>
                    <a:ext uri="{9D8B030D-6E8A-4147-A177-3AD203B41FA5}">
                      <a16:colId xmlns:a16="http://schemas.microsoft.com/office/drawing/2014/main" val="20000"/>
                    </a:ext>
                  </a:extLst>
                </a:gridCol>
                <a:gridCol w="2045004">
                  <a:extLst>
                    <a:ext uri="{9D8B030D-6E8A-4147-A177-3AD203B41FA5}">
                      <a16:colId xmlns:a16="http://schemas.microsoft.com/office/drawing/2014/main" val="20001"/>
                    </a:ext>
                  </a:extLst>
                </a:gridCol>
                <a:gridCol w="2045004">
                  <a:extLst>
                    <a:ext uri="{9D8B030D-6E8A-4147-A177-3AD203B41FA5}">
                      <a16:colId xmlns:a16="http://schemas.microsoft.com/office/drawing/2014/main" val="20002"/>
                    </a:ext>
                  </a:extLst>
                </a:gridCol>
                <a:gridCol w="2045004">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Identify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Strategize</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5EB5FF"/>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Design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EB5FF"/>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EB5FF"/>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Develop</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5A96F0"/>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Optimize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A96F0"/>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and </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lnSpc>
                          <a:spcPct val="100000"/>
                        </a:lnSpc>
                        <a:spcBef>
                          <a:spcPts val="0"/>
                        </a:spcBef>
                        <a:spcAft>
                          <a:spcPts val="0"/>
                        </a:spcAft>
                        <a:buClr>
                          <a:srgbClr val="5A96F0"/>
                        </a:buClr>
                        <a:buSzPts val="1500"/>
                        <a:buFont typeface="Calibri"/>
                        <a:buNone/>
                      </a:pPr>
                      <a:r>
                        <a:rPr lang="en-IN" sz="1200" i="0">
                          <a:latin typeface="Calibri" panose="020F0502020204030204" pitchFamily="34" charset="0"/>
                          <a:ea typeface="Calibri" panose="020F0502020204030204" pitchFamily="34" charset="0"/>
                          <a:cs typeface="Calibri" panose="020F0502020204030204" pitchFamily="34" charset="0"/>
                          <a:sym typeface="Times New Roman"/>
                        </a:rPr>
                        <a:t>Improve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Sustain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 month</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 months</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1 month</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 months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grpSp>
        <p:nvGrpSpPr>
          <p:cNvPr id="433" name="Google Shape;433;p45" descr="SmartArt chevron graphic"/>
          <p:cNvGrpSpPr/>
          <p:nvPr/>
        </p:nvGrpSpPr>
        <p:grpSpPr>
          <a:xfrm>
            <a:off x="2344499" y="2121116"/>
            <a:ext cx="8795288" cy="4439288"/>
            <a:chOff x="420486" y="3833991"/>
            <a:chExt cx="9266001" cy="881056"/>
          </a:xfrm>
        </p:grpSpPr>
        <p:sp>
          <p:nvSpPr>
            <p:cNvPr id="434" name="Google Shape;434;p45"/>
            <p:cNvSpPr/>
            <p:nvPr/>
          </p:nvSpPr>
          <p:spPr>
            <a:xfrm>
              <a:off x="4372763" y="3833991"/>
              <a:ext cx="3266962" cy="88105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5A96F0"/>
            </a:solidFill>
            <a:ln>
              <a:noFill/>
            </a:ln>
          </p:spPr>
          <p:txBody>
            <a:bodyPr spcFirstLastPara="1" wrap="square" lIns="822950" tIns="182875" rIns="365750" bIns="182875" anchor="ctr" anchorCtr="0">
              <a:noAutofit/>
            </a:bodyPr>
            <a:lstStyle/>
            <a:p>
              <a:pPr marL="171450" marR="0" lvl="0" indent="-57150" algn="l" rtl="0">
                <a:spcBef>
                  <a:spcPts val="0"/>
                </a:spcBef>
                <a:spcAft>
                  <a:spcPts val="0"/>
                </a:spcAft>
                <a:buClr>
                  <a:schemeClr val="dk1"/>
                </a:buClr>
                <a:buSzPts val="1800"/>
                <a:buFont typeface="Arial"/>
                <a:buNone/>
              </a:pPr>
              <a:endParaRPr sz="1800">
                <a:solidFill>
                  <a:schemeClr val="lt1"/>
                </a:solidFill>
                <a:latin typeface="Calibri"/>
                <a:ea typeface="Calibri"/>
                <a:cs typeface="Calibri"/>
                <a:sym typeface="Calibri"/>
              </a:endParaRPr>
            </a:p>
          </p:txBody>
        </p:sp>
        <p:sp>
          <p:nvSpPr>
            <p:cNvPr id="435" name="Google Shape;435;p45"/>
            <p:cNvSpPr/>
            <p:nvPr/>
          </p:nvSpPr>
          <p:spPr>
            <a:xfrm>
              <a:off x="420486" y="3833991"/>
              <a:ext cx="2351284" cy="881056"/>
            </a:xfrm>
            <a:custGeom>
              <a:avLst/>
              <a:gdLst/>
              <a:ahLst/>
              <a:cxnLst/>
              <a:rect l="l" t="t" r="r" b="b"/>
              <a:pathLst>
                <a:path w="2702625" h="1081050" extrusionOk="0">
                  <a:moveTo>
                    <a:pt x="0" y="0"/>
                  </a:moveTo>
                  <a:lnTo>
                    <a:pt x="2162100" y="0"/>
                  </a:lnTo>
                  <a:lnTo>
                    <a:pt x="2702625" y="540525"/>
                  </a:lnTo>
                  <a:lnTo>
                    <a:pt x="2162100" y="1081050"/>
                  </a:lnTo>
                  <a:lnTo>
                    <a:pt x="0" y="1081050"/>
                  </a:lnTo>
                  <a:lnTo>
                    <a:pt x="0" y="0"/>
                  </a:lnTo>
                  <a:close/>
                </a:path>
              </a:pathLst>
            </a:custGeom>
            <a:solidFill>
              <a:srgbClr val="97DCFB"/>
            </a:solidFill>
            <a:ln w="12700" cap="flat" cmpd="sng">
              <a:solidFill>
                <a:srgbClr val="65CBF9"/>
              </a:solidFill>
              <a:prstDash val="solid"/>
              <a:miter lim="800000"/>
              <a:headEnd type="none" w="sm" len="sm"/>
              <a:tailEnd type="none" w="sm" len="sm"/>
            </a:ln>
          </p:spPr>
          <p:txBody>
            <a:bodyPr spcFirstLastPara="1" wrap="square" lIns="365750" tIns="182875" rIns="457200" bIns="182875" anchor="ctr" anchorCtr="0">
              <a:noAutofit/>
            </a:bodyPr>
            <a:lstStyle/>
            <a:p>
              <a:pPr marL="171450" marR="0" lvl="0" indent="-82550" algn="l" rtl="0">
                <a:spcBef>
                  <a:spcPts val="0"/>
                </a:spcBef>
                <a:spcAft>
                  <a:spcPts val="0"/>
                </a:spcAft>
                <a:buClr>
                  <a:schemeClr val="dk1"/>
                </a:buClr>
                <a:buSzPts val="1400"/>
                <a:buFont typeface="Arial"/>
                <a:buNone/>
              </a:pPr>
              <a:endParaRPr sz="1400" i="0">
                <a:solidFill>
                  <a:schemeClr val="lt1"/>
                </a:solidFill>
                <a:latin typeface="Calibri"/>
                <a:ea typeface="Calibri"/>
                <a:cs typeface="Calibri"/>
                <a:sym typeface="Calibri"/>
              </a:endParaRPr>
            </a:p>
          </p:txBody>
        </p:sp>
        <p:sp>
          <p:nvSpPr>
            <p:cNvPr id="436" name="Google Shape;436;p45"/>
            <p:cNvSpPr/>
            <p:nvPr/>
          </p:nvSpPr>
          <p:spPr>
            <a:xfrm>
              <a:off x="2161874" y="3833991"/>
              <a:ext cx="2925592" cy="88105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5EB5FF"/>
            </a:solidFill>
            <a:ln>
              <a:noFill/>
            </a:ln>
          </p:spPr>
          <p:txBody>
            <a:bodyPr spcFirstLastPara="1" wrap="square" lIns="822950" tIns="182875" rIns="365750" bIns="182875" anchor="ctr" anchorCtr="0">
              <a:noAutofit/>
            </a:bodyPr>
            <a:lstStyle/>
            <a:p>
              <a:pPr marL="0" marR="0" lvl="0" indent="0" algn="l" rtl="0">
                <a:lnSpc>
                  <a:spcPct val="90000"/>
                </a:lnSpc>
                <a:spcBef>
                  <a:spcPts val="0"/>
                </a:spcBef>
                <a:spcAft>
                  <a:spcPts val="0"/>
                </a:spcAft>
                <a:buClr>
                  <a:schemeClr val="dk1"/>
                </a:buClr>
                <a:buSzPts val="2000"/>
                <a:buFont typeface="Arial"/>
                <a:buNone/>
              </a:pPr>
              <a:endParaRPr sz="2000">
                <a:solidFill>
                  <a:schemeClr val="lt1"/>
                </a:solidFill>
                <a:latin typeface="Calibri"/>
                <a:ea typeface="Calibri"/>
                <a:cs typeface="Calibri"/>
                <a:sym typeface="Calibri"/>
              </a:endParaRPr>
            </a:p>
          </p:txBody>
        </p:sp>
        <p:sp>
          <p:nvSpPr>
            <p:cNvPr id="437" name="Google Shape;437;p45"/>
            <p:cNvSpPr/>
            <p:nvPr/>
          </p:nvSpPr>
          <p:spPr>
            <a:xfrm>
              <a:off x="6963592" y="3833991"/>
              <a:ext cx="2722895" cy="881056"/>
            </a:xfrm>
            <a:custGeom>
              <a:avLst/>
              <a:gdLst/>
              <a:ahLst/>
              <a:cxnLst/>
              <a:rect l="l" t="t" r="r" b="b"/>
              <a:pathLst>
                <a:path w="2702625" h="1081050" extrusionOk="0">
                  <a:moveTo>
                    <a:pt x="0" y="0"/>
                  </a:moveTo>
                  <a:lnTo>
                    <a:pt x="2162100" y="0"/>
                  </a:lnTo>
                  <a:lnTo>
                    <a:pt x="2702625" y="540525"/>
                  </a:lnTo>
                  <a:lnTo>
                    <a:pt x="2162100" y="1081050"/>
                  </a:lnTo>
                  <a:lnTo>
                    <a:pt x="0" y="1081050"/>
                  </a:lnTo>
                  <a:lnTo>
                    <a:pt x="540525" y="540525"/>
                  </a:lnTo>
                  <a:lnTo>
                    <a:pt x="0" y="0"/>
                  </a:lnTo>
                  <a:close/>
                </a:path>
              </a:pathLst>
            </a:custGeom>
            <a:solidFill>
              <a:srgbClr val="2727FF"/>
            </a:solidFill>
            <a:ln>
              <a:noFill/>
            </a:ln>
          </p:spPr>
          <p:txBody>
            <a:bodyPr spcFirstLastPara="1" wrap="square" lIns="822950" tIns="182875" rIns="365750" bIns="182875" anchor="ctr" anchorCtr="0">
              <a:noAutofit/>
            </a:bodyPr>
            <a:lstStyle/>
            <a:p>
              <a:pPr marL="171450" marR="0" lvl="0" indent="-69850" algn="l" rtl="0">
                <a:spcBef>
                  <a:spcPts val="0"/>
                </a:spcBef>
                <a:spcAft>
                  <a:spcPts val="0"/>
                </a:spcAft>
                <a:buClr>
                  <a:schemeClr val="dk1"/>
                </a:buClr>
                <a:buSzPts val="1600"/>
                <a:buFont typeface="Arial"/>
                <a:buNone/>
              </a:pPr>
              <a:endParaRPr sz="1600">
                <a:solidFill>
                  <a:schemeClr val="lt1"/>
                </a:solidFill>
                <a:latin typeface="Calibri"/>
                <a:ea typeface="Calibri"/>
                <a:cs typeface="Calibri"/>
                <a:sym typeface="Calibri"/>
              </a:endParaRPr>
            </a:p>
          </p:txBody>
        </p:sp>
      </p:grpSp>
      <p:graphicFrame>
        <p:nvGraphicFramePr>
          <p:cNvPr id="438" name="Google Shape;438;p45"/>
          <p:cNvGraphicFramePr/>
          <p:nvPr>
            <p:extLst>
              <p:ext uri="{D42A27DB-BD31-4B8C-83A1-F6EECF244321}">
                <p14:modId xmlns:p14="http://schemas.microsoft.com/office/powerpoint/2010/main" val="4058949738"/>
              </p:ext>
            </p:extLst>
          </p:nvPr>
        </p:nvGraphicFramePr>
        <p:xfrm>
          <a:off x="641320" y="2144547"/>
          <a:ext cx="10498468" cy="4292975"/>
        </p:xfrm>
        <a:graphic>
          <a:graphicData uri="http://schemas.openxmlformats.org/drawingml/2006/table">
            <a:tbl>
              <a:tblPr firstRow="1" bandRow="1">
                <a:noFill/>
                <a:tableStyleId>{8212C5EA-CAB5-4260-AE2B-A5C9B0949976}</a:tableStyleId>
              </a:tblPr>
              <a:tblGrid>
                <a:gridCol w="1643164">
                  <a:extLst>
                    <a:ext uri="{9D8B030D-6E8A-4147-A177-3AD203B41FA5}">
                      <a16:colId xmlns:a16="http://schemas.microsoft.com/office/drawing/2014/main" val="20000"/>
                    </a:ext>
                  </a:extLst>
                </a:gridCol>
                <a:gridCol w="2081565">
                  <a:extLst>
                    <a:ext uri="{9D8B030D-6E8A-4147-A177-3AD203B41FA5}">
                      <a16:colId xmlns:a16="http://schemas.microsoft.com/office/drawing/2014/main" val="20001"/>
                    </a:ext>
                  </a:extLst>
                </a:gridCol>
                <a:gridCol w="2183629">
                  <a:extLst>
                    <a:ext uri="{9D8B030D-6E8A-4147-A177-3AD203B41FA5}">
                      <a16:colId xmlns:a16="http://schemas.microsoft.com/office/drawing/2014/main" val="20002"/>
                    </a:ext>
                  </a:extLst>
                </a:gridCol>
                <a:gridCol w="2200959">
                  <a:extLst>
                    <a:ext uri="{9D8B030D-6E8A-4147-A177-3AD203B41FA5}">
                      <a16:colId xmlns:a16="http://schemas.microsoft.com/office/drawing/2014/main" val="20003"/>
                    </a:ext>
                  </a:extLst>
                </a:gridCol>
                <a:gridCol w="2389151">
                  <a:extLst>
                    <a:ext uri="{9D8B030D-6E8A-4147-A177-3AD203B41FA5}">
                      <a16:colId xmlns:a16="http://schemas.microsoft.com/office/drawing/2014/main" val="20004"/>
                    </a:ext>
                  </a:extLst>
                </a:gridCol>
              </a:tblGrid>
              <a:tr h="1246925">
                <a:tc>
                  <a:txBody>
                    <a:bodyPr/>
                    <a:lstStyle/>
                    <a:p>
                      <a:pPr marL="0" marR="0" lvl="0" indent="0" algn="l" rtl="0">
                        <a:spcBef>
                          <a:spcPts val="0"/>
                        </a:spcBef>
                        <a:spcAft>
                          <a:spcPts val="0"/>
                        </a:spcAft>
                        <a:buNone/>
                      </a:pPr>
                      <a:r>
                        <a:rPr lang="en-IN" sz="1200" dirty="0">
                          <a:latin typeface="Calibri" panose="020F0502020204030204" pitchFamily="34" charset="0"/>
                          <a:ea typeface="Calibri" panose="020F0502020204030204" pitchFamily="34" charset="0"/>
                          <a:cs typeface="Calibri" panose="020F0502020204030204" pitchFamily="34" charset="0"/>
                          <a:sym typeface="Times New Roman"/>
                        </a:rPr>
                        <a:t>People and Process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US" sz="1200" b="0" dirty="0">
                          <a:latin typeface="Calibri" panose="020F0502020204030204" pitchFamily="34" charset="0"/>
                          <a:ea typeface="Calibri" panose="020F0502020204030204" pitchFamily="34" charset="0"/>
                          <a:cs typeface="Calibri" panose="020F0502020204030204" pitchFamily="34" charset="0"/>
                          <a:sym typeface="Times New Roman"/>
                        </a:rPr>
                        <a:t>Assess workforce skills</a:t>
                      </a:r>
                    </a:p>
                    <a:p>
                      <a:pPr marL="0" marR="0" lvl="0" indent="0" algn="l" rtl="0">
                        <a:spcBef>
                          <a:spcPts val="0"/>
                        </a:spcBef>
                        <a:spcAft>
                          <a:spcPts val="0"/>
                        </a:spcAft>
                        <a:buNone/>
                      </a:pPr>
                      <a:r>
                        <a:rPr lang="en-US" sz="1200" b="0" dirty="0">
                          <a:latin typeface="Calibri" panose="020F0502020204030204" pitchFamily="34" charset="0"/>
                          <a:ea typeface="Calibri" panose="020F0502020204030204" pitchFamily="34" charset="0"/>
                          <a:cs typeface="Calibri" panose="020F0502020204030204" pitchFamily="34" charset="0"/>
                          <a:sym typeface="Times New Roman"/>
                        </a:rPr>
                        <a:t>Identify the process that will be impacted</a:t>
                      </a: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lnSpc>
                          <a:spcPct val="100000"/>
                        </a:lnSpc>
                        <a:spcBef>
                          <a:spcPts val="0"/>
                        </a:spcBef>
                        <a:spcAft>
                          <a:spcPts val="0"/>
                        </a:spcAft>
                        <a:buClr>
                          <a:schemeClr val="lt1"/>
                        </a:buClr>
                        <a:buSzPts val="1200"/>
                        <a:buFont typeface="Calibri"/>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Automated predictions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Back-testing methodologies.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Data Quality</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External Factors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Continuous Learning</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Diversification</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Improved accuracy on Automated predictions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Forecasts based on historical data and market trends</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b="0" dirty="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0" dirty="0">
                          <a:latin typeface="Calibri" panose="020F0502020204030204" pitchFamily="34" charset="0"/>
                          <a:ea typeface="Calibri" panose="020F0502020204030204" pitchFamily="34" charset="0"/>
                          <a:cs typeface="Calibri" panose="020F0502020204030204" pitchFamily="34" charset="0"/>
                          <a:sym typeface="Times New Roman"/>
                        </a:rPr>
                        <a:t>Higher customer satisfaction </a:t>
                      </a:r>
                      <a:endParaRPr sz="1200" dirty="0">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0"/>
                  </a:ext>
                </a:extLst>
              </a:tr>
              <a:tr h="1366875">
                <a:tc>
                  <a:txBody>
                    <a:bodyPr/>
                    <a:lstStyle/>
                    <a:p>
                      <a:pPr marL="0" marR="0" lvl="0" indent="0" algn="l" rtl="0">
                        <a:spcBef>
                          <a:spcPts val="0"/>
                        </a:spcBef>
                        <a:spcAft>
                          <a:spcPts val="0"/>
                        </a:spcAft>
                        <a:buNone/>
                      </a:pPr>
                      <a:r>
                        <a:rPr lang="en-IN" sz="12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capture and integration</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Sources: APIs like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Quandl</a:t>
                      </a: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Alpha Vantage or EOD</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Historical transaction data,</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Streaming market data, and customer profile data</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Quantitative information that could identify trading signals and capture the movement patterns of the stock market</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Complex data</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like real-time news, social media sentiment</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Improvise based on model outcomes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1"/>
                  </a:ext>
                </a:extLst>
              </a:tr>
              <a:tr h="1246925">
                <a:tc>
                  <a:txBody>
                    <a:bodyPr/>
                    <a:lstStyle/>
                    <a:p>
                      <a:pPr marL="0" marR="0" lvl="0" indent="0" algn="l" rtl="0">
                        <a:spcBef>
                          <a:spcPts val="0"/>
                        </a:spcBef>
                        <a:spcAft>
                          <a:spcPts val="0"/>
                        </a:spcAft>
                        <a:buNone/>
                      </a:pPr>
                      <a:r>
                        <a:rPr lang="en-IN" sz="12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Technology and platform</a:t>
                      </a:r>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Deep learning libraries like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Tensorflow</a:t>
                      </a: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or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PyTorch</a:t>
                      </a: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Timeseries databases such as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InfluxDB</a:t>
                      </a: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or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TimescaleDB</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warehouses like Google </a:t>
                      </a:r>
                      <a:r>
                        <a:rPr lang="en-IN" sz="1200" dirty="0" err="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BigQuery</a:t>
                      </a: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 or AWS Redshift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Tableau dashboards.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Time-Series Forecasting</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Sentiment Analysis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Feature Importance Analysis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Requires sophisticated ML models, simulations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Anomaly Detection</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LSTM (Long Short-Term Memory) Networks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Naive Bayes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RNN (Recurrent Neural Networks)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Decision Trees or Random Forests</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tc>
                  <a:txBody>
                    <a:bodyPr/>
                    <a:lstStyle/>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Monitor and maintain the system </a:t>
                      </a:r>
                    </a:p>
                    <a:p>
                      <a:pPr marL="0" marR="0" lvl="0" indent="0" algn="l" rtl="0">
                        <a:spcBef>
                          <a:spcPts val="0"/>
                        </a:spcBef>
                        <a:spcAft>
                          <a:spcPts val="0"/>
                        </a:spcAft>
                        <a:buNone/>
                      </a:pPr>
                      <a:r>
                        <a:rPr lang="en-US"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Observe low latency </a:t>
                      </a:r>
                      <a:endParaRPr sz="12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1">
                        <a:alpha val="0"/>
                      </a:schemeClr>
                    </a:solidFill>
                  </a:tcPr>
                </a:tc>
                <a:extLst>
                  <a:ext uri="{0D108BD9-81ED-4DB2-BD59-A6C34878D82A}">
                    <a16:rowId xmlns:a16="http://schemas.microsoft.com/office/drawing/2014/main" val="10002"/>
                  </a:ext>
                </a:extLst>
              </a:tr>
            </a:tbl>
          </a:graphicData>
        </a:graphic>
      </p:graphicFrame>
      <p:sp>
        <p:nvSpPr>
          <p:cNvPr id="439" name="Google Shape;439;p45"/>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23</a:t>
            </a:fld>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6"/>
          <p:cNvSpPr txBox="1"/>
          <p:nvPr/>
        </p:nvSpPr>
        <p:spPr>
          <a:xfrm>
            <a:off x="323529" y="339509"/>
            <a:ext cx="11573100" cy="724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D3B49"/>
              </a:buClr>
              <a:buSzPts val="4000"/>
              <a:buFont typeface="Arial"/>
              <a:buNone/>
            </a:pPr>
            <a:r>
              <a:rPr lang="en-IN"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Conclusion: The Future of Fintech</a:t>
            </a:r>
            <a:endParaRPr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45" name="Google Shape;445;p46"/>
          <p:cNvSpPr txBox="1"/>
          <p:nvPr/>
        </p:nvSpPr>
        <p:spPr>
          <a:xfrm>
            <a:off x="765800" y="1615250"/>
            <a:ext cx="10752900" cy="3954600"/>
          </a:xfrm>
          <a:prstGeom prst="rect">
            <a:avLst/>
          </a:prstGeom>
          <a:solidFill>
            <a:srgbClr val="0070C0"/>
          </a:solidFill>
          <a:ln>
            <a:noFill/>
          </a:ln>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lt1"/>
              </a:buClr>
              <a:buSzPts val="1400"/>
              <a:buFont typeface="Times New Roman"/>
              <a:buAutoNum type="arabicPeriod"/>
            </a:pP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fintech will undergo a revolution thanks to Digital transformation, becoming more inventive and customer-focused.</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17500" algn="l" rtl="0">
              <a:lnSpc>
                <a:spcPct val="200000"/>
              </a:lnSpc>
              <a:spcBef>
                <a:spcPts val="0"/>
              </a:spcBef>
              <a:spcAft>
                <a:spcPts val="0"/>
              </a:spcAft>
              <a:buClr>
                <a:schemeClr val="lt1"/>
              </a:buClr>
              <a:buSzPts val="1400"/>
              <a:buFont typeface="Times New Roman"/>
              <a:buAutoNum type="arabicPeriod"/>
            </a:pP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Initiatives in digital finance will provide Subject Matter Experts (SMEs) with more individualised experiences, improved operational efficiency, and loan flexibility.</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17500" algn="l" rtl="0">
              <a:lnSpc>
                <a:spcPct val="200000"/>
              </a:lnSpc>
              <a:spcBef>
                <a:spcPts val="0"/>
              </a:spcBef>
              <a:spcAft>
                <a:spcPts val="0"/>
              </a:spcAft>
              <a:buClr>
                <a:schemeClr val="lt1"/>
              </a:buClr>
              <a:buSzPts val="1400"/>
              <a:buFont typeface="Times New Roman"/>
              <a:buAutoNum type="arabicPeriod"/>
            </a:pP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Mobile banking, AI and ML, blockchain, open banking, and customer-centric digitisation are some of the next developments in fintech.</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457200" lvl="0" indent="-317500" algn="l" rtl="0">
              <a:lnSpc>
                <a:spcPct val="200000"/>
              </a:lnSpc>
              <a:spcBef>
                <a:spcPts val="0"/>
              </a:spcBef>
              <a:spcAft>
                <a:spcPts val="0"/>
              </a:spcAft>
              <a:buClr>
                <a:schemeClr val="lt1"/>
              </a:buClr>
              <a:buSzPts val="1400"/>
              <a:buFont typeface="Times New Roman"/>
              <a:buAutoNum type="arabicPeriod"/>
            </a:pP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Faster decision-making, better loan evaluations, and greater operational effectiveness are all made possible by automation. </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200000"/>
              </a:lnSpc>
              <a:spcBef>
                <a:spcPts val="0"/>
              </a:spcBef>
              <a:spcAft>
                <a:spcPts val="0"/>
              </a:spcAft>
              <a:buNone/>
            </a:pP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lvl="0" indent="0" algn="l" rtl="0">
              <a:lnSpc>
                <a:spcPct val="200000"/>
              </a:lnSpc>
              <a:spcBef>
                <a:spcPts val="0"/>
              </a:spcBef>
              <a:spcAft>
                <a:spcPts val="0"/>
              </a:spcAft>
              <a:buNone/>
            </a:pPr>
            <a:r>
              <a:rPr lang="en-IN"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Technology adoption and data privacy are two risks and problems that come with the transformation, but overall, the advantages exceed them by a wide margin. Companies can effectively navigate these difficulties and enjoy the benefits of a future transformed by digital technology with the correct implementation strategy and change management tactics.</a:t>
            </a:r>
            <a:endParaRPr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446" name="Google Shape;446;p46"/>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24</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7"/>
          <p:cNvSpPr txBox="1"/>
          <p:nvPr/>
        </p:nvSpPr>
        <p:spPr>
          <a:xfrm>
            <a:off x="1" y="2769507"/>
            <a:ext cx="5303519" cy="1015663"/>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IN" sz="6000" dirty="0">
                <a:solidFill>
                  <a:schemeClr val="lt1"/>
                </a:solidFill>
                <a:latin typeface="Calibri"/>
                <a:ea typeface="Calibri"/>
                <a:cs typeface="Calibri"/>
                <a:sym typeface="Calibri"/>
              </a:rPr>
              <a:t>THANK YOU</a:t>
            </a:r>
            <a:endParaRPr sz="6000" dirty="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5400"/>
              <a:buNone/>
            </a:pPr>
            <a:r>
              <a:rPr lang="en-IN" sz="36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Introduction - Global FinTech Corp (GFC) </a:t>
            </a:r>
            <a:endParaRPr sz="36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01" name="Google Shape;201;p25"/>
          <p:cNvSpPr txBox="1"/>
          <p:nvPr/>
        </p:nvSpPr>
        <p:spPr>
          <a:xfrm>
            <a:off x="568960" y="1584960"/>
            <a:ext cx="11399400" cy="4648500"/>
          </a:xfrm>
          <a:prstGeom prst="rect">
            <a:avLst/>
          </a:prstGeom>
          <a:noFill/>
          <a:ln>
            <a:noFill/>
          </a:ln>
        </p:spPr>
        <p:txBody>
          <a:bodyPr spcFirstLastPara="1" wrap="square" lIns="91425" tIns="45700" rIns="91425" bIns="45700" anchor="t" anchorCtr="0">
            <a:spAutoFit/>
          </a:bodyPr>
          <a:lstStyle/>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Multinational financial services </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Headquartered in London, UK</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Operates in over 50 countries</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Employs more than 100,000 people worldwide </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Manages assets exceeding $2 trillion </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Serves over 20 million customers globally. </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171450" algn="l" rtl="0">
              <a:spcBef>
                <a:spcPts val="0"/>
              </a:spcBef>
              <a:spcAft>
                <a:spcPts val="0"/>
              </a:spcAft>
              <a:buClr>
                <a:schemeClr val="dk1"/>
              </a:buClr>
              <a:buSzPts val="1800"/>
              <a:buFont typeface="Arial"/>
              <a:buNone/>
            </a:pP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GFC is looking forward to harness the power of data and emerging technologies to deliver innovative financial products and services that anticipate and meet its customers' needs.</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GFC is looking forward to reimagine its internal processes and structures</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GFC's strategic vision is to become a global leader in digital financial services</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98450" algn="l" rtl="0">
              <a:spcBef>
                <a:spcPts val="0"/>
              </a:spcBef>
              <a:spcAft>
                <a:spcPts val="0"/>
              </a:spcAft>
              <a:buClr>
                <a:schemeClr val="lt1"/>
              </a:buClr>
              <a:buSzPts val="2000"/>
              <a:buFont typeface="Times New Roman"/>
              <a:buChar char="•"/>
            </a:pPr>
            <a:r>
              <a:rPr lang="en-IN"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GFC, is exploring a range of transformation opportunities that could fundamentally enhance its operations and customer experience</a:t>
            </a:r>
            <a:endParaRPr sz="20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180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endParaRPr sz="180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body" idx="1"/>
          </p:nvPr>
        </p:nvSpPr>
        <p:spPr>
          <a:xfrm>
            <a:off x="171129" y="347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IN" sz="4000">
                <a:latin typeface="Calibri" panose="020F0502020204030204" pitchFamily="34" charset="0"/>
                <a:ea typeface="Calibri" panose="020F0502020204030204" pitchFamily="34" charset="0"/>
                <a:cs typeface="Calibri" panose="020F0502020204030204" pitchFamily="34" charset="0"/>
              </a:rPr>
              <a:t>Need of </a:t>
            </a:r>
            <a:r>
              <a:rPr lang="en-IN" sz="4000">
                <a:latin typeface="Calibri" panose="020F0502020204030204" pitchFamily="34" charset="0"/>
                <a:ea typeface="Calibri" panose="020F0502020204030204" pitchFamily="34" charset="0"/>
                <a:cs typeface="Calibri" panose="020F0502020204030204" pitchFamily="34" charset="0"/>
                <a:sym typeface="Calibri"/>
              </a:rPr>
              <a:t>Digital Transformation in Finance(Fintech)</a:t>
            </a:r>
            <a:endParaRPr>
              <a:latin typeface="Calibri" panose="020F0502020204030204" pitchFamily="34" charset="0"/>
              <a:ea typeface="Calibri" panose="020F0502020204030204" pitchFamily="34" charset="0"/>
              <a:cs typeface="Calibri" panose="020F0502020204030204" pitchFamily="34" charset="0"/>
            </a:endParaRPr>
          </a:p>
        </p:txBody>
      </p:sp>
      <p:pic>
        <p:nvPicPr>
          <p:cNvPr id="208" name="Google Shape;208;p26"/>
          <p:cNvPicPr preferRelativeResize="0"/>
          <p:nvPr/>
        </p:nvPicPr>
        <p:blipFill rotWithShape="1">
          <a:blip r:embed="rId3">
            <a:alphaModFix/>
          </a:blip>
          <a:srcRect/>
          <a:stretch/>
        </p:blipFill>
        <p:spPr>
          <a:xfrm>
            <a:off x="438510" y="1041527"/>
            <a:ext cx="2910183" cy="1671389"/>
          </a:xfrm>
          <a:prstGeom prst="rect">
            <a:avLst/>
          </a:prstGeom>
          <a:noFill/>
          <a:ln>
            <a:noFill/>
          </a:ln>
        </p:spPr>
      </p:pic>
      <p:pic>
        <p:nvPicPr>
          <p:cNvPr id="209" name="Google Shape;209;p26"/>
          <p:cNvPicPr preferRelativeResize="0"/>
          <p:nvPr/>
        </p:nvPicPr>
        <p:blipFill rotWithShape="1">
          <a:blip r:embed="rId4">
            <a:alphaModFix/>
          </a:blip>
          <a:srcRect/>
          <a:stretch/>
        </p:blipFill>
        <p:spPr>
          <a:xfrm>
            <a:off x="295274" y="2664229"/>
            <a:ext cx="3424177" cy="1671389"/>
          </a:xfrm>
          <a:prstGeom prst="rect">
            <a:avLst/>
          </a:prstGeom>
          <a:noFill/>
          <a:ln>
            <a:noFill/>
          </a:ln>
        </p:spPr>
      </p:pic>
      <p:pic>
        <p:nvPicPr>
          <p:cNvPr id="210" name="Google Shape;210;p26" descr="Leaders see urgency of digitalization. 67% of senior leaders believe their organization must become significantly more digitalized."/>
          <p:cNvPicPr preferRelativeResize="0"/>
          <p:nvPr/>
        </p:nvPicPr>
        <p:blipFill rotWithShape="1">
          <a:blip r:embed="rId5">
            <a:alphaModFix/>
          </a:blip>
          <a:srcRect/>
          <a:stretch/>
        </p:blipFill>
        <p:spPr>
          <a:xfrm>
            <a:off x="371766" y="4286930"/>
            <a:ext cx="3043670" cy="2047557"/>
          </a:xfrm>
          <a:prstGeom prst="rect">
            <a:avLst/>
          </a:prstGeom>
          <a:noFill/>
          <a:ln>
            <a:noFill/>
          </a:ln>
        </p:spPr>
      </p:pic>
      <p:sp>
        <p:nvSpPr>
          <p:cNvPr id="211" name="Google Shape;211;p26"/>
          <p:cNvSpPr txBox="1"/>
          <p:nvPr/>
        </p:nvSpPr>
        <p:spPr>
          <a:xfrm>
            <a:off x="8776566" y="3498662"/>
            <a:ext cx="31203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Current challenges in finance: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85750" algn="l" rtl="0">
              <a:spcBef>
                <a:spcPts val="0"/>
              </a:spcBef>
              <a:spcAft>
                <a:spcPts val="0"/>
              </a:spcAft>
              <a:buClr>
                <a:schemeClr val="dk1"/>
              </a:buClr>
              <a:buSzPts val="1200"/>
              <a:buFont typeface="Times New Roman"/>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Security and Fraud Prevention</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85750" algn="l" rtl="0">
              <a:spcBef>
                <a:spcPts val="0"/>
              </a:spcBef>
              <a:spcAft>
                <a:spcPts val="0"/>
              </a:spcAft>
              <a:buClr>
                <a:schemeClr val="dk1"/>
              </a:buClr>
              <a:buSzPts val="1200"/>
              <a:buFont typeface="Times New Roman"/>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Regulatory Compliance</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85750" algn="l" rtl="0">
              <a:spcBef>
                <a:spcPts val="0"/>
              </a:spcBef>
              <a:spcAft>
                <a:spcPts val="0"/>
              </a:spcAft>
              <a:buClr>
                <a:schemeClr val="dk1"/>
              </a:buClr>
              <a:buSzPts val="1200"/>
              <a:buFont typeface="Times New Roman"/>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Customer Acquisition and Retention</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85750" algn="l" rtl="0">
              <a:spcBef>
                <a:spcPts val="0"/>
              </a:spcBef>
              <a:spcAft>
                <a:spcPts val="0"/>
              </a:spcAft>
              <a:buClr>
                <a:schemeClr val="dk1"/>
              </a:buClr>
              <a:buSzPts val="1200"/>
              <a:buFont typeface="Times New Roman"/>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Technology Advancements</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285750" marR="0" lvl="0" indent="-285750" algn="l" rtl="0">
              <a:spcBef>
                <a:spcPts val="0"/>
              </a:spcBef>
              <a:spcAft>
                <a:spcPts val="0"/>
              </a:spcAft>
              <a:buClr>
                <a:schemeClr val="dk1"/>
              </a:buClr>
              <a:buSzPts val="1200"/>
              <a:buFont typeface="Times New Roman"/>
              <a:buChar char="•"/>
            </a:pPr>
            <a:r>
              <a:rPr lang="en-IN"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Service personalization</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12" name="Google Shape;212;p26"/>
          <p:cNvSpPr txBox="1"/>
          <p:nvPr/>
        </p:nvSpPr>
        <p:spPr>
          <a:xfrm>
            <a:off x="8776566" y="4939345"/>
            <a:ext cx="3215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Financial technology (fintech) seeks to improve and automate the delivery and use of financial services.</a:t>
            </a:r>
            <a:endParaRPr sz="1200">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1"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Fintech </a:t>
            </a:r>
            <a:r>
              <a:rPr lang="en-IN" sz="1200" b="1">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Di</a:t>
            </a:r>
            <a:r>
              <a:rPr lang="en-IN" sz="1200" b="1"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gital </a:t>
            </a:r>
            <a:r>
              <a:rPr lang="en-IN" sz="1200" b="1">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T</a:t>
            </a:r>
            <a:r>
              <a:rPr lang="en-IN" sz="1200" b="1"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ransformation </a:t>
            </a:r>
            <a:r>
              <a:rPr lang="en-IN" sz="1200" i="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rPr>
              <a:t>helps to streamline processes, increase efficiency, and provide real-time insights.</a:t>
            </a:r>
            <a:endParaRPr sz="1200">
              <a:solidFill>
                <a:schemeClr val="dk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13" name="Google Shape;213;p26"/>
          <p:cNvSpPr txBox="1"/>
          <p:nvPr/>
        </p:nvSpPr>
        <p:spPr>
          <a:xfrm>
            <a:off x="180293" y="6383506"/>
            <a:ext cx="1169371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60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https://cfo.economictimes.indiatimes.com/news/digital-transformation-in-finance-34-cfos-want-a-single-source-of-data-says-clear-poll/97650833</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IN" sz="60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https://www.gartner.com/en/finance/insights/finance-digitalization</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IN" sz="60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https://www.smartdatacollective.com/ways-fintech-using-big-data-reshape-lending/</a:t>
            </a:r>
            <a:endParaRPr>
              <a:latin typeface="Calibri" panose="020F0502020204030204" pitchFamily="34" charset="0"/>
              <a:ea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IN" sz="60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https://www.merixstudio.com/blog/fintech-app/</a:t>
            </a:r>
            <a:endParaRPr>
              <a:latin typeface="Calibri" panose="020F0502020204030204" pitchFamily="34" charset="0"/>
              <a:ea typeface="Calibri" panose="020F0502020204030204" pitchFamily="34" charset="0"/>
              <a:cs typeface="Calibri" panose="020F0502020204030204" pitchFamily="34" charset="0"/>
            </a:endParaRPr>
          </a:p>
        </p:txBody>
      </p:sp>
      <p:pic>
        <p:nvPicPr>
          <p:cNvPr id="214" name="Google Shape;214;p26" descr="Three Ways Fintech Is Using Big Data to Reshape Lending"/>
          <p:cNvPicPr preferRelativeResize="0"/>
          <p:nvPr/>
        </p:nvPicPr>
        <p:blipFill rotWithShape="1">
          <a:blip r:embed="rId6">
            <a:alphaModFix/>
          </a:blip>
          <a:srcRect/>
          <a:stretch/>
        </p:blipFill>
        <p:spPr>
          <a:xfrm>
            <a:off x="8825426" y="1129580"/>
            <a:ext cx="3186281" cy="2125250"/>
          </a:xfrm>
          <a:prstGeom prst="rect">
            <a:avLst/>
          </a:prstGeom>
          <a:noFill/>
          <a:ln>
            <a:noFill/>
          </a:ln>
        </p:spPr>
      </p:pic>
      <p:pic>
        <p:nvPicPr>
          <p:cNvPr id="215" name="Google Shape;215;p26" descr="Fintech AI"/>
          <p:cNvPicPr preferRelativeResize="0"/>
          <p:nvPr/>
        </p:nvPicPr>
        <p:blipFill rotWithShape="1">
          <a:blip r:embed="rId7">
            <a:alphaModFix/>
          </a:blip>
          <a:srcRect/>
          <a:stretch/>
        </p:blipFill>
        <p:spPr>
          <a:xfrm>
            <a:off x="3719451" y="3592761"/>
            <a:ext cx="4878768" cy="2343329"/>
          </a:xfrm>
          <a:prstGeom prst="rect">
            <a:avLst/>
          </a:prstGeom>
          <a:noFill/>
          <a:ln>
            <a:noFill/>
          </a:ln>
        </p:spPr>
      </p:pic>
      <p:pic>
        <p:nvPicPr>
          <p:cNvPr id="216" name="Google Shape;216;p26" descr="Fintech verticals"/>
          <p:cNvPicPr preferRelativeResize="0"/>
          <p:nvPr/>
        </p:nvPicPr>
        <p:blipFill rotWithShape="1">
          <a:blip r:embed="rId8">
            <a:alphaModFix/>
          </a:blip>
          <a:srcRect/>
          <a:stretch/>
        </p:blipFill>
        <p:spPr>
          <a:xfrm>
            <a:off x="3862687" y="1088590"/>
            <a:ext cx="4735532" cy="2410072"/>
          </a:xfrm>
          <a:prstGeom prst="rect">
            <a:avLst/>
          </a:prstGeom>
          <a:noFill/>
          <a:ln>
            <a:noFill/>
          </a:ln>
        </p:spPr>
      </p:pic>
      <p:sp>
        <p:nvSpPr>
          <p:cNvPr id="217" name="Google Shape;217;p26"/>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latin typeface="Calibri" panose="020F0502020204030204" pitchFamily="34" charset="0"/>
                <a:ea typeface="Calibri" panose="020F0502020204030204" pitchFamily="34" charset="0"/>
                <a:cs typeface="Calibri" panose="020F0502020204030204" pitchFamily="34" charset="0"/>
              </a:rPr>
              <a:t>4</a:t>
            </a:fld>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4000"/>
              <a:buNone/>
            </a:pPr>
            <a:r>
              <a:rPr lang="en-IN" sz="40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Stages of Digital Transformation</a:t>
            </a:r>
            <a:endParaRPr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3" name="Google Shape;223;p27"/>
          <p:cNvSpPr/>
          <p:nvPr/>
        </p:nvSpPr>
        <p:spPr>
          <a:xfrm>
            <a:off x="417481" y="1600589"/>
            <a:ext cx="1429200" cy="1232100"/>
          </a:xfrm>
          <a:prstGeom prst="hexagon">
            <a:avLst>
              <a:gd name="adj" fmla="val 25000"/>
              <a:gd name="vf" fmla="val 115470"/>
            </a:avLst>
          </a:prstGeom>
          <a:solidFill>
            <a:srgbClr val="0070C0"/>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4" name="Google Shape;224;p27"/>
          <p:cNvSpPr/>
          <p:nvPr/>
        </p:nvSpPr>
        <p:spPr>
          <a:xfrm>
            <a:off x="2044254" y="1600589"/>
            <a:ext cx="1429200" cy="1232100"/>
          </a:xfrm>
          <a:prstGeom prst="hexagon">
            <a:avLst>
              <a:gd name="adj" fmla="val 25000"/>
              <a:gd name="vf" fmla="val 115470"/>
            </a:avLst>
          </a:prstGeom>
          <a:solidFill>
            <a:srgbClr val="0070C0"/>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5" name="Google Shape;225;p27"/>
          <p:cNvSpPr/>
          <p:nvPr/>
        </p:nvSpPr>
        <p:spPr>
          <a:xfrm>
            <a:off x="3695342" y="1600589"/>
            <a:ext cx="1429200" cy="1232100"/>
          </a:xfrm>
          <a:prstGeom prst="hexagon">
            <a:avLst>
              <a:gd name="adj" fmla="val 25000"/>
              <a:gd name="vf" fmla="val 115470"/>
            </a:avLst>
          </a:prstGeom>
          <a:solidFill>
            <a:srgbClr val="0070C0"/>
          </a:solid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6" name="Google Shape;226;p27"/>
          <p:cNvSpPr/>
          <p:nvPr/>
        </p:nvSpPr>
        <p:spPr>
          <a:xfrm>
            <a:off x="5355056" y="1611219"/>
            <a:ext cx="1429200" cy="1232100"/>
          </a:xfrm>
          <a:prstGeom prst="hexagon">
            <a:avLst>
              <a:gd name="adj" fmla="val 25000"/>
              <a:gd name="vf" fmla="val 115470"/>
            </a:avLst>
          </a:prstGeom>
          <a:solidFill>
            <a:srgbClr val="0070C0"/>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7" name="Google Shape;227;p27"/>
          <p:cNvSpPr/>
          <p:nvPr/>
        </p:nvSpPr>
        <p:spPr>
          <a:xfrm>
            <a:off x="10319912" y="1537649"/>
            <a:ext cx="1429200" cy="1232100"/>
          </a:xfrm>
          <a:prstGeom prst="hexagon">
            <a:avLst>
              <a:gd name="adj" fmla="val 25000"/>
              <a:gd name="vf" fmla="val 115470"/>
            </a:avLst>
          </a:prstGeom>
          <a:solidFill>
            <a:srgbClr val="0070C0"/>
          </a:solid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8" name="Google Shape;228;p27"/>
          <p:cNvSpPr txBox="1"/>
          <p:nvPr/>
        </p:nvSpPr>
        <p:spPr>
          <a:xfrm>
            <a:off x="717707" y="1900952"/>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01</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29" name="Google Shape;229;p27"/>
          <p:cNvSpPr txBox="1"/>
          <p:nvPr/>
        </p:nvSpPr>
        <p:spPr>
          <a:xfrm>
            <a:off x="2403989" y="1900952"/>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02</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30" name="Google Shape;230;p27"/>
          <p:cNvSpPr txBox="1"/>
          <p:nvPr/>
        </p:nvSpPr>
        <p:spPr>
          <a:xfrm>
            <a:off x="4041528" y="1830540"/>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03</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31" name="Google Shape;231;p27"/>
          <p:cNvSpPr txBox="1"/>
          <p:nvPr/>
        </p:nvSpPr>
        <p:spPr>
          <a:xfrm>
            <a:off x="5648615" y="1888703"/>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04</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32" name="Google Shape;232;p27"/>
          <p:cNvSpPr txBox="1"/>
          <p:nvPr/>
        </p:nvSpPr>
        <p:spPr>
          <a:xfrm>
            <a:off x="10661784" y="1785121"/>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07</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nvGrpSpPr>
          <p:cNvPr id="233" name="Google Shape;233;p27"/>
          <p:cNvGrpSpPr/>
          <p:nvPr/>
        </p:nvGrpSpPr>
        <p:grpSpPr>
          <a:xfrm>
            <a:off x="5532101" y="3119725"/>
            <a:ext cx="1344346" cy="2708200"/>
            <a:chOff x="6367937" y="3391991"/>
            <a:chExt cx="3253500" cy="2708200"/>
          </a:xfrm>
        </p:grpSpPr>
        <p:sp>
          <p:nvSpPr>
            <p:cNvPr id="234" name="Google Shape;234;p27"/>
            <p:cNvSpPr txBox="1"/>
            <p:nvPr/>
          </p:nvSpPr>
          <p:spPr>
            <a:xfrm>
              <a:off x="6367937" y="4345491"/>
              <a:ext cx="3074100" cy="1754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Evaluated use cases based on processes, policies, and standards ensuring integrity, availability, and accessibility.</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35" name="Google Shape;235;p27"/>
            <p:cNvSpPr txBox="1"/>
            <p:nvPr/>
          </p:nvSpPr>
          <p:spPr>
            <a:xfrm>
              <a:off x="6367937" y="3391991"/>
              <a:ext cx="3253500" cy="8310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GOVERNANCE, COMPLIANCE &amp; ETHICS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sp>
        <p:nvSpPr>
          <p:cNvPr id="236" name="Google Shape;236;p27"/>
          <p:cNvSpPr txBox="1"/>
          <p:nvPr/>
        </p:nvSpPr>
        <p:spPr>
          <a:xfrm>
            <a:off x="2153737" y="3288290"/>
            <a:ext cx="1321500" cy="646290"/>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PRIORITIZATION OF USE CASES </a:t>
            </a:r>
            <a:endParaRPr lang="en-US"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US"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ON DATA</a:t>
            </a:r>
            <a:endParaRPr lang="en-US"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nvGrpSpPr>
          <p:cNvPr id="237" name="Google Shape;237;p27"/>
          <p:cNvGrpSpPr/>
          <p:nvPr/>
        </p:nvGrpSpPr>
        <p:grpSpPr>
          <a:xfrm>
            <a:off x="323642" y="3364573"/>
            <a:ext cx="1748903" cy="1076877"/>
            <a:chOff x="2702729" y="5604734"/>
            <a:chExt cx="3155726" cy="1076877"/>
          </a:xfrm>
        </p:grpSpPr>
        <p:sp>
          <p:nvSpPr>
            <p:cNvPr id="238" name="Google Shape;238;p27"/>
            <p:cNvSpPr txBox="1"/>
            <p:nvPr/>
          </p:nvSpPr>
          <p:spPr>
            <a:xfrm>
              <a:off x="2784355" y="6219911"/>
              <a:ext cx="3074100" cy="4617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Identified 10 uses </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cases in Finance</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39" name="Google Shape;239;p27"/>
            <p:cNvSpPr txBox="1"/>
            <p:nvPr/>
          </p:nvSpPr>
          <p:spPr>
            <a:xfrm>
              <a:off x="2702729" y="5604734"/>
              <a:ext cx="3074100" cy="461624"/>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POTENTIAL IMPACTFUL </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USE CASES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240" name="Google Shape;240;p27"/>
          <p:cNvGrpSpPr/>
          <p:nvPr/>
        </p:nvGrpSpPr>
        <p:grpSpPr>
          <a:xfrm>
            <a:off x="7290261" y="3149847"/>
            <a:ext cx="1209478" cy="2579360"/>
            <a:chOff x="801470" y="-1268807"/>
            <a:chExt cx="3584700" cy="2579360"/>
          </a:xfrm>
        </p:grpSpPr>
        <p:sp>
          <p:nvSpPr>
            <p:cNvPr id="241" name="Google Shape;241;p27"/>
            <p:cNvSpPr txBox="1"/>
            <p:nvPr/>
          </p:nvSpPr>
          <p:spPr>
            <a:xfrm>
              <a:off x="801470" y="-259347"/>
              <a:ext cx="3584700" cy="15699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Identified quantitative metrics, availability of tools and data to measure the outcome of ideas.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42" name="Google Shape;242;p27"/>
            <p:cNvSpPr txBox="1"/>
            <p:nvPr/>
          </p:nvSpPr>
          <p:spPr>
            <a:xfrm>
              <a:off x="801470" y="-1268807"/>
              <a:ext cx="3584700" cy="830956"/>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ASSESS VIABILITY OF TRACKING OUTCOMES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grpSp>
        <p:nvGrpSpPr>
          <p:cNvPr id="243" name="Google Shape;243;p27"/>
          <p:cNvGrpSpPr/>
          <p:nvPr/>
        </p:nvGrpSpPr>
        <p:grpSpPr>
          <a:xfrm>
            <a:off x="3647576" y="3288504"/>
            <a:ext cx="1707549" cy="2170121"/>
            <a:chOff x="243399" y="2721865"/>
            <a:chExt cx="3082219" cy="2096533"/>
          </a:xfrm>
        </p:grpSpPr>
        <p:sp>
          <p:nvSpPr>
            <p:cNvPr id="244" name="Google Shape;244;p27"/>
            <p:cNvSpPr txBox="1"/>
            <p:nvPr/>
          </p:nvSpPr>
          <p:spPr>
            <a:xfrm>
              <a:off x="243399" y="3480098"/>
              <a:ext cx="3074101" cy="1338300"/>
            </a:xfrm>
            <a:prstGeom prst="rect">
              <a:avLst/>
            </a:prstGeom>
            <a:solidFill>
              <a:srgbClr val="0070C0"/>
            </a:solidFill>
            <a:ln>
              <a:noFill/>
            </a:ln>
          </p:spPr>
          <p:txBody>
            <a:bodyPr spcFirstLastPara="1" wrap="square" lIns="91425" tIns="45700" rIns="91425" bIns="45700" anchor="t" anchorCtr="0">
              <a:spAutoFit/>
            </a:bodyPr>
            <a:lstStyle/>
            <a:p>
              <a:pPr marL="0" marR="0" lvl="1" indent="0" algn="l" rtl="0">
                <a:spcBef>
                  <a:spcPts val="0"/>
                </a:spcBef>
                <a:spcAft>
                  <a:spcPts val="0"/>
                </a:spcAft>
                <a:buClr>
                  <a:srgbClr val="262626"/>
                </a:buClr>
                <a:buSzPts val="1200"/>
                <a:buFont typeface="Arial"/>
                <a:buNone/>
              </a:pPr>
              <a:r>
                <a:rPr lang="en-IN"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Recommendation of end state architecture from data sources, ingestion to preparation, analysis, publish and consumption</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45" name="Google Shape;245;p27"/>
            <p:cNvSpPr txBox="1"/>
            <p:nvPr/>
          </p:nvSpPr>
          <p:spPr>
            <a:xfrm>
              <a:off x="251518" y="2721865"/>
              <a:ext cx="3074100" cy="624374"/>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EASE OF IMPLEMENTING </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THE ARCHITECTURE</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pSp>
      <p:sp>
        <p:nvSpPr>
          <p:cNvPr id="246" name="Google Shape;246;p27"/>
          <p:cNvSpPr/>
          <p:nvPr/>
        </p:nvSpPr>
        <p:spPr>
          <a:xfrm>
            <a:off x="7148989" y="1611219"/>
            <a:ext cx="1429200" cy="1232100"/>
          </a:xfrm>
          <a:prstGeom prst="hexagon">
            <a:avLst>
              <a:gd name="adj" fmla="val 25000"/>
              <a:gd name="vf" fmla="val 115470"/>
            </a:avLst>
          </a:prstGeom>
          <a:solidFill>
            <a:srgbClr val="0070C0"/>
          </a:solidFill>
          <a:ln w="38100" cap="flat" cmpd="sng">
            <a:solidFill>
              <a:srgbClr val="0042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p>
            <a:pPr marL="0" marR="0" lvl="0" indent="0" algn="l"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47" name="Google Shape;247;p27"/>
          <p:cNvSpPr/>
          <p:nvPr/>
        </p:nvSpPr>
        <p:spPr>
          <a:xfrm>
            <a:off x="8734445" y="1587880"/>
            <a:ext cx="1429200" cy="1232100"/>
          </a:xfrm>
          <a:prstGeom prst="hexagon">
            <a:avLst>
              <a:gd name="adj" fmla="val 25000"/>
              <a:gd name="vf" fmla="val 115470"/>
            </a:avLst>
          </a:prstGeom>
          <a:solidFill>
            <a:srgbClr val="0070C0"/>
          </a:solidFill>
          <a:ln w="38100" cap="flat" cmpd="sng">
            <a:solidFill>
              <a:srgbClr val="082C6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48" name="Google Shape;248;p27"/>
          <p:cNvSpPr txBox="1"/>
          <p:nvPr/>
        </p:nvSpPr>
        <p:spPr>
          <a:xfrm>
            <a:off x="7433029" y="1904024"/>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05</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49" name="Google Shape;249;p27"/>
          <p:cNvSpPr txBox="1"/>
          <p:nvPr/>
        </p:nvSpPr>
        <p:spPr>
          <a:xfrm>
            <a:off x="9047396" y="1880771"/>
            <a:ext cx="7455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06</a:t>
            </a:r>
            <a:endParaRPr sz="3600" b="1">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0" name="Google Shape;250;p27"/>
          <p:cNvSpPr txBox="1"/>
          <p:nvPr/>
        </p:nvSpPr>
        <p:spPr>
          <a:xfrm>
            <a:off x="2153725" y="4073225"/>
            <a:ext cx="1344300" cy="1385400"/>
          </a:xfrm>
          <a:prstGeom prst="rect">
            <a:avLst/>
          </a:prstGeom>
          <a:solidFill>
            <a:srgbClr val="0070C0"/>
          </a:solidFill>
          <a:ln>
            <a:noFill/>
          </a:ln>
        </p:spPr>
        <p:txBody>
          <a:bodyPr spcFirstLastPara="1" wrap="square" lIns="91425" tIns="45700" rIns="91425" bIns="45700" anchor="t" anchorCtr="0">
            <a:spAutoFit/>
          </a:bodyPr>
          <a:lstStyle/>
          <a:p>
            <a:pPr marL="0" marR="0" lvl="1" indent="0" algn="l" rtl="0">
              <a:spcBef>
                <a:spcPts val="0"/>
              </a:spcBef>
              <a:spcAft>
                <a:spcPts val="0"/>
              </a:spcAft>
              <a:buClr>
                <a:srgbClr val="262626"/>
              </a:buClr>
              <a:buSzPts val="1200"/>
              <a:buFont typeface="Arial"/>
              <a:buNone/>
            </a:pPr>
            <a:r>
              <a:rPr lang="en-IN"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Ranking of use cases based on data inputs, availability, volume, frequency, and type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1" name="Google Shape;251;p27"/>
          <p:cNvSpPr txBox="1"/>
          <p:nvPr/>
        </p:nvSpPr>
        <p:spPr>
          <a:xfrm>
            <a:off x="8849250" y="4065025"/>
            <a:ext cx="1344300" cy="13854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Identified ways to generate insights by applying machine learning and data visualization techniques.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2" name="Google Shape;252;p27"/>
          <p:cNvSpPr txBox="1"/>
          <p:nvPr/>
        </p:nvSpPr>
        <p:spPr>
          <a:xfrm>
            <a:off x="8849250" y="3228843"/>
            <a:ext cx="1344300" cy="646290"/>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ANALYTICAL APPROACHES TO SOLVE USE CASES</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3" name="Google Shape;253;p27"/>
          <p:cNvSpPr txBox="1"/>
          <p:nvPr/>
        </p:nvSpPr>
        <p:spPr>
          <a:xfrm>
            <a:off x="10436513" y="3243709"/>
            <a:ext cx="1429200" cy="646500"/>
          </a:xfrm>
          <a:prstGeom prst="rect">
            <a:avLst/>
          </a:prstGeom>
          <a:solidFill>
            <a:srgbClr val="0070C0"/>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TRANSFORMATION ROADMAP</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4" name="Google Shape;254;p27"/>
          <p:cNvSpPr txBox="1"/>
          <p:nvPr/>
        </p:nvSpPr>
        <p:spPr>
          <a:xfrm>
            <a:off x="10434875" y="3979750"/>
            <a:ext cx="1344300" cy="1385400"/>
          </a:xfrm>
          <a:prstGeom prst="rect">
            <a:avLst/>
          </a:prstGeom>
          <a:solidFill>
            <a:srgbClr val="0070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Readout of DT discovery to recommend roadmap across various milestones and proposed solution</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sp>
        <p:nvSpPr>
          <p:cNvPr id="255" name="Google Shape;255;p27"/>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fld>
            <a:endParaRPr>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36" name="Audio 35">
            <a:hlinkClick r:id="" action="ppaction://media"/>
            <a:extLst>
              <a:ext uri="{FF2B5EF4-FFF2-40B4-BE49-F238E27FC236}">
                <a16:creationId xmlns:a16="http://schemas.microsoft.com/office/drawing/2014/main" id="{2A4B3A4C-2834-8A1C-9125-91F6DAA07DF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18374"/>
    </mc:Choice>
    <mc:Fallback>
      <p:transition spd="slow" advTm="118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8"/>
          <p:cNvSpPr txBox="1"/>
          <p:nvPr/>
        </p:nvSpPr>
        <p:spPr>
          <a:xfrm>
            <a:off x="347712" y="3129237"/>
            <a:ext cx="6683008" cy="92333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IN" sz="5400" dirty="0">
                <a:solidFill>
                  <a:schemeClr val="lt1"/>
                </a:solidFill>
                <a:latin typeface="Calibri"/>
                <a:ea typeface="Calibri"/>
                <a:cs typeface="Calibri"/>
                <a:sym typeface="Calibri"/>
              </a:rPr>
              <a:t>Assessment Criteria</a:t>
            </a:r>
            <a:endParaRPr sz="5400" dirty="0">
              <a:solidFill>
                <a:schemeClr val="lt1"/>
              </a:solidFill>
              <a:latin typeface="Calibri"/>
              <a:ea typeface="Calibri"/>
              <a:cs typeface="Calibri"/>
              <a:sym typeface="Calibri"/>
            </a:endParaRPr>
          </a:p>
        </p:txBody>
      </p:sp>
      <p:pic>
        <p:nvPicPr>
          <p:cNvPr id="29" name="Audio 28">
            <a:hlinkClick r:id="" action="ppaction://media"/>
            <a:extLst>
              <a:ext uri="{FF2B5EF4-FFF2-40B4-BE49-F238E27FC236}">
                <a16:creationId xmlns:a16="http://schemas.microsoft.com/office/drawing/2014/main" id="{FDAA7DCE-DAB5-3365-0F70-92797C10F7C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518"/>
    </mc:Choice>
    <mc:Fallback>
      <p:transition spd="slow" advTm="2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7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1: </a:t>
            </a:r>
            <a:r>
              <a:rPr lang="en-US" sz="17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Short List Of Potentially Impactful Digital Use Cases</a:t>
            </a:r>
            <a:endParaRPr sz="17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266" name="Google Shape;266;p29"/>
          <p:cNvGraphicFramePr/>
          <p:nvPr>
            <p:extLst>
              <p:ext uri="{D42A27DB-BD31-4B8C-83A1-F6EECF244321}">
                <p14:modId xmlns:p14="http://schemas.microsoft.com/office/powerpoint/2010/main" val="4093367663"/>
              </p:ext>
            </p:extLst>
          </p:nvPr>
        </p:nvGraphicFramePr>
        <p:xfrm>
          <a:off x="558053" y="1204563"/>
          <a:ext cx="11171875" cy="5239800"/>
        </p:xfrm>
        <a:graphic>
          <a:graphicData uri="http://schemas.openxmlformats.org/drawingml/2006/table">
            <a:tbl>
              <a:tblPr>
                <a:noFill/>
                <a:tableStyleId>{0117D800-BEC1-4EE2-B4FE-5A17B540EBDF}</a:tableStyleId>
              </a:tblPr>
              <a:tblGrid>
                <a:gridCol w="1861225">
                  <a:extLst>
                    <a:ext uri="{9D8B030D-6E8A-4147-A177-3AD203B41FA5}">
                      <a16:colId xmlns:a16="http://schemas.microsoft.com/office/drawing/2014/main" val="20000"/>
                    </a:ext>
                  </a:extLst>
                </a:gridCol>
                <a:gridCol w="717725">
                  <a:extLst>
                    <a:ext uri="{9D8B030D-6E8A-4147-A177-3AD203B41FA5}">
                      <a16:colId xmlns:a16="http://schemas.microsoft.com/office/drawing/2014/main" val="20001"/>
                    </a:ext>
                  </a:extLst>
                </a:gridCol>
                <a:gridCol w="669575">
                  <a:extLst>
                    <a:ext uri="{9D8B030D-6E8A-4147-A177-3AD203B41FA5}">
                      <a16:colId xmlns:a16="http://schemas.microsoft.com/office/drawing/2014/main" val="20002"/>
                    </a:ext>
                  </a:extLst>
                </a:gridCol>
                <a:gridCol w="970900">
                  <a:extLst>
                    <a:ext uri="{9D8B030D-6E8A-4147-A177-3AD203B41FA5}">
                      <a16:colId xmlns:a16="http://schemas.microsoft.com/office/drawing/2014/main" val="20003"/>
                    </a:ext>
                  </a:extLst>
                </a:gridCol>
                <a:gridCol w="680725">
                  <a:extLst>
                    <a:ext uri="{9D8B030D-6E8A-4147-A177-3AD203B41FA5}">
                      <a16:colId xmlns:a16="http://schemas.microsoft.com/office/drawing/2014/main" val="20004"/>
                    </a:ext>
                  </a:extLst>
                </a:gridCol>
                <a:gridCol w="1182900">
                  <a:extLst>
                    <a:ext uri="{9D8B030D-6E8A-4147-A177-3AD203B41FA5}">
                      <a16:colId xmlns:a16="http://schemas.microsoft.com/office/drawing/2014/main" val="20005"/>
                    </a:ext>
                  </a:extLst>
                </a:gridCol>
                <a:gridCol w="1636925">
                  <a:extLst>
                    <a:ext uri="{9D8B030D-6E8A-4147-A177-3AD203B41FA5}">
                      <a16:colId xmlns:a16="http://schemas.microsoft.com/office/drawing/2014/main" val="20006"/>
                    </a:ext>
                  </a:extLst>
                </a:gridCol>
                <a:gridCol w="1390350">
                  <a:extLst>
                    <a:ext uri="{9D8B030D-6E8A-4147-A177-3AD203B41FA5}">
                      <a16:colId xmlns:a16="http://schemas.microsoft.com/office/drawing/2014/main" val="20007"/>
                    </a:ext>
                  </a:extLst>
                </a:gridCol>
                <a:gridCol w="1174600">
                  <a:extLst>
                    <a:ext uri="{9D8B030D-6E8A-4147-A177-3AD203B41FA5}">
                      <a16:colId xmlns:a16="http://schemas.microsoft.com/office/drawing/2014/main" val="20008"/>
                    </a:ext>
                  </a:extLst>
                </a:gridCol>
                <a:gridCol w="886950">
                  <a:extLst>
                    <a:ext uri="{9D8B030D-6E8A-4147-A177-3AD203B41FA5}">
                      <a16:colId xmlns:a16="http://schemas.microsoft.com/office/drawing/2014/main" val="20009"/>
                    </a:ext>
                  </a:extLst>
                </a:gridCol>
              </a:tblGrid>
              <a:tr h="736025">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Groups Benefitted </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Cost-Reduction Impact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Satisfaction-related Impact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Profits Impacted</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Aligned with Strategic Mission and Executive Support</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Impact on Consumer Outcomes (Product / Service characteristics)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Volume of Individuals Impacted (from all the groups)</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Impact to Society (Overall)</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Average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0"/>
                  </a:ext>
                </a:extLst>
              </a:tr>
              <a:tr h="376775">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1"/>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and Personal Assistants / Chatbots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4.125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2"/>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3"/>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4"/>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5"/>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6"/>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7"/>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8"/>
                  </a:ext>
                </a:extLst>
              </a:tr>
              <a:tr h="7360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High Frequency Trading and Algorithmic Trading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3.625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09"/>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10"/>
                  </a:ext>
                </a:extLst>
              </a:tr>
              <a:tr h="3767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450" marT="4450" marB="0" anchor="ctr">
                    <a:solidFill>
                      <a:srgbClr val="0070C0"/>
                    </a:solidFill>
                  </a:tcPr>
                </a:tc>
                <a:extLst>
                  <a:ext uri="{0D108BD9-81ED-4DB2-BD59-A6C34878D82A}">
                    <a16:rowId xmlns:a16="http://schemas.microsoft.com/office/drawing/2014/main" val="10011"/>
                  </a:ext>
                </a:extLst>
              </a:tr>
            </a:tbl>
          </a:graphicData>
        </a:graphic>
      </p:graphicFrame>
      <p:sp>
        <p:nvSpPr>
          <p:cNvPr id="267" name="Google Shape;267;p29"/>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7</a:t>
            </a:fld>
            <a:endParaRPr sz="120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pic>
        <p:nvPicPr>
          <p:cNvPr id="16" name="Audio 15">
            <a:hlinkClick r:id="" action="ppaction://media"/>
            <a:extLst>
              <a:ext uri="{FF2B5EF4-FFF2-40B4-BE49-F238E27FC236}">
                <a16:creationId xmlns:a16="http://schemas.microsoft.com/office/drawing/2014/main" id="{C6A26470-4B69-0624-C167-81B57AF7DE4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4496"/>
    </mc:Choice>
    <mc:Fallback>
      <p:transition spd="slow" advTm="94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2: </a:t>
            </a: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Analytical Use Case Prioritization Based On Data Considerations</a:t>
            </a:r>
            <a:endParaRPr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273" name="Google Shape;273;p30"/>
          <p:cNvGraphicFramePr/>
          <p:nvPr>
            <p:extLst>
              <p:ext uri="{D42A27DB-BD31-4B8C-83A1-F6EECF244321}">
                <p14:modId xmlns:p14="http://schemas.microsoft.com/office/powerpoint/2010/main" val="2615604085"/>
              </p:ext>
            </p:extLst>
          </p:nvPr>
        </p:nvGraphicFramePr>
        <p:xfrm>
          <a:off x="738562" y="1339059"/>
          <a:ext cx="10450575" cy="4918165"/>
        </p:xfrm>
        <a:graphic>
          <a:graphicData uri="http://schemas.openxmlformats.org/drawingml/2006/table">
            <a:tbl>
              <a:tblPr>
                <a:noFill/>
                <a:tableStyleId>{89302F57-B402-447E-86F8-B7286FE85C2E}</a:tableStyleId>
              </a:tblPr>
              <a:tblGrid>
                <a:gridCol w="1949075">
                  <a:extLst>
                    <a:ext uri="{9D8B030D-6E8A-4147-A177-3AD203B41FA5}">
                      <a16:colId xmlns:a16="http://schemas.microsoft.com/office/drawing/2014/main" val="20000"/>
                    </a:ext>
                  </a:extLst>
                </a:gridCol>
                <a:gridCol w="858425">
                  <a:extLst>
                    <a:ext uri="{9D8B030D-6E8A-4147-A177-3AD203B41FA5}">
                      <a16:colId xmlns:a16="http://schemas.microsoft.com/office/drawing/2014/main" val="20001"/>
                    </a:ext>
                  </a:extLst>
                </a:gridCol>
                <a:gridCol w="1291425">
                  <a:extLst>
                    <a:ext uri="{9D8B030D-6E8A-4147-A177-3AD203B41FA5}">
                      <a16:colId xmlns:a16="http://schemas.microsoft.com/office/drawing/2014/main" val="20002"/>
                    </a:ext>
                  </a:extLst>
                </a:gridCol>
                <a:gridCol w="766925">
                  <a:extLst>
                    <a:ext uri="{9D8B030D-6E8A-4147-A177-3AD203B41FA5}">
                      <a16:colId xmlns:a16="http://schemas.microsoft.com/office/drawing/2014/main" val="20003"/>
                    </a:ext>
                  </a:extLst>
                </a:gridCol>
                <a:gridCol w="894725">
                  <a:extLst>
                    <a:ext uri="{9D8B030D-6E8A-4147-A177-3AD203B41FA5}">
                      <a16:colId xmlns:a16="http://schemas.microsoft.com/office/drawing/2014/main" val="20004"/>
                    </a:ext>
                  </a:extLst>
                </a:gridCol>
                <a:gridCol w="924225">
                  <a:extLst>
                    <a:ext uri="{9D8B030D-6E8A-4147-A177-3AD203B41FA5}">
                      <a16:colId xmlns:a16="http://schemas.microsoft.com/office/drawing/2014/main" val="20005"/>
                    </a:ext>
                  </a:extLst>
                </a:gridCol>
                <a:gridCol w="973400">
                  <a:extLst>
                    <a:ext uri="{9D8B030D-6E8A-4147-A177-3AD203B41FA5}">
                      <a16:colId xmlns:a16="http://schemas.microsoft.com/office/drawing/2014/main" val="20006"/>
                    </a:ext>
                  </a:extLst>
                </a:gridCol>
                <a:gridCol w="835750">
                  <a:extLst>
                    <a:ext uri="{9D8B030D-6E8A-4147-A177-3AD203B41FA5}">
                      <a16:colId xmlns:a16="http://schemas.microsoft.com/office/drawing/2014/main" val="20007"/>
                    </a:ext>
                  </a:extLst>
                </a:gridCol>
                <a:gridCol w="1101225">
                  <a:extLst>
                    <a:ext uri="{9D8B030D-6E8A-4147-A177-3AD203B41FA5}">
                      <a16:colId xmlns:a16="http://schemas.microsoft.com/office/drawing/2014/main" val="20008"/>
                    </a:ext>
                  </a:extLst>
                </a:gridCol>
                <a:gridCol w="855400">
                  <a:extLst>
                    <a:ext uri="{9D8B030D-6E8A-4147-A177-3AD203B41FA5}">
                      <a16:colId xmlns:a16="http://schemas.microsoft.com/office/drawing/2014/main" val="20009"/>
                    </a:ext>
                  </a:extLst>
                </a:gridCol>
              </a:tblGrid>
              <a:tr h="485975">
                <a:tc>
                  <a:txBody>
                    <a:bodyPr/>
                    <a:lstStyle/>
                    <a:p>
                      <a:pPr marL="0" marR="0" lvl="0" indent="0" algn="l" rtl="0">
                        <a:spcBef>
                          <a:spcPts val="0"/>
                        </a:spcBef>
                        <a:spcAft>
                          <a:spcPts val="0"/>
                        </a:spcAft>
                        <a:buNone/>
                      </a:pPr>
                      <a:r>
                        <a:rPr lang="en-IN" sz="1200" b="1"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200" b="1"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Types of Input Data Needed </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Is Success Measurement Possible with this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Availability </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Volume of Data Needed</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Frequency of Data Needed?</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Are the data Structured or Unstructured?</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Quality</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Availability of match Keys and Business Knowledge around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Average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0"/>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High Frequency Trading and Algorithmic Trading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4.625</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1"/>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4.625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2"/>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3"/>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4"/>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5"/>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and Personal Assistants / Chatbots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6"/>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7"/>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4.375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8"/>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09"/>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4.25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10"/>
                  </a:ext>
                </a:extLst>
              </a:tr>
              <a:tr h="35967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3.375</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4600" marT="4600" marB="0" anchor="ctr">
                    <a:solidFill>
                      <a:srgbClr val="0070C0"/>
                    </a:solidFill>
                  </a:tcPr>
                </a:tc>
                <a:extLst>
                  <a:ext uri="{0D108BD9-81ED-4DB2-BD59-A6C34878D82A}">
                    <a16:rowId xmlns:a16="http://schemas.microsoft.com/office/drawing/2014/main" val="10011"/>
                  </a:ext>
                </a:extLst>
              </a:tr>
            </a:tbl>
          </a:graphicData>
        </a:graphic>
      </p:graphicFrame>
      <p:sp>
        <p:nvSpPr>
          <p:cNvPr id="274" name="Google Shape;274;p30"/>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8</a:t>
            </a:fld>
            <a:endParaRPr>
              <a:solidFill>
                <a:schemeClr val="lt1"/>
              </a:solidFill>
            </a:endParaRPr>
          </a:p>
        </p:txBody>
      </p:sp>
      <p:pic>
        <p:nvPicPr>
          <p:cNvPr id="10" name="Audio 9">
            <a:hlinkClick r:id="" action="ppaction://media"/>
            <a:extLst>
              <a:ext uri="{FF2B5EF4-FFF2-40B4-BE49-F238E27FC236}">
                <a16:creationId xmlns:a16="http://schemas.microsoft.com/office/drawing/2014/main" id="{DF5D448B-F653-0441-C72F-FAAD8AE74C4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0007"/>
    </mc:Choice>
    <mc:Fallback>
      <p:transition spd="slow" advTm="120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1"/>
          <p:cNvSpPr txBox="1">
            <a:spLocks noGrp="1"/>
          </p:cNvSpPr>
          <p:nvPr>
            <p:ph type="body" idx="1"/>
          </p:nvPr>
        </p:nvSpPr>
        <p:spPr>
          <a:xfrm>
            <a:off x="323529" y="339509"/>
            <a:ext cx="11573100" cy="724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62626"/>
              </a:buClr>
              <a:buSzPts val="2400"/>
              <a:buNone/>
            </a:pPr>
            <a:r>
              <a:rPr lang="en-IN"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CRITERIA 3: </a:t>
            </a:r>
            <a:r>
              <a:rPr lang="en-US"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Ease Of Implementing Required Architecture</a:t>
            </a:r>
            <a:endParaRPr sz="1800" b="1"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p:txBody>
      </p:sp>
      <p:graphicFrame>
        <p:nvGraphicFramePr>
          <p:cNvPr id="280" name="Google Shape;280;p31"/>
          <p:cNvGraphicFramePr/>
          <p:nvPr>
            <p:extLst>
              <p:ext uri="{D42A27DB-BD31-4B8C-83A1-F6EECF244321}">
                <p14:modId xmlns:p14="http://schemas.microsoft.com/office/powerpoint/2010/main" val="2121504461"/>
              </p:ext>
            </p:extLst>
          </p:nvPr>
        </p:nvGraphicFramePr>
        <p:xfrm>
          <a:off x="1642178" y="1446280"/>
          <a:ext cx="9336350" cy="4095450"/>
        </p:xfrm>
        <a:graphic>
          <a:graphicData uri="http://schemas.openxmlformats.org/drawingml/2006/table">
            <a:tbl>
              <a:tblPr>
                <a:noFill/>
                <a:tableStyleId>{89302F57-B402-447E-86F8-B7286FE85C2E}</a:tableStyleId>
              </a:tblPr>
              <a:tblGrid>
                <a:gridCol w="2717575">
                  <a:extLst>
                    <a:ext uri="{9D8B030D-6E8A-4147-A177-3AD203B41FA5}">
                      <a16:colId xmlns:a16="http://schemas.microsoft.com/office/drawing/2014/main" val="20000"/>
                    </a:ext>
                  </a:extLst>
                </a:gridCol>
                <a:gridCol w="1126625">
                  <a:extLst>
                    <a:ext uri="{9D8B030D-6E8A-4147-A177-3AD203B41FA5}">
                      <a16:colId xmlns:a16="http://schemas.microsoft.com/office/drawing/2014/main" val="20001"/>
                    </a:ext>
                  </a:extLst>
                </a:gridCol>
                <a:gridCol w="810025">
                  <a:extLst>
                    <a:ext uri="{9D8B030D-6E8A-4147-A177-3AD203B41FA5}">
                      <a16:colId xmlns:a16="http://schemas.microsoft.com/office/drawing/2014/main" val="20002"/>
                    </a:ext>
                  </a:extLst>
                </a:gridCol>
                <a:gridCol w="733900">
                  <a:extLst>
                    <a:ext uri="{9D8B030D-6E8A-4147-A177-3AD203B41FA5}">
                      <a16:colId xmlns:a16="http://schemas.microsoft.com/office/drawing/2014/main" val="20003"/>
                    </a:ext>
                  </a:extLst>
                </a:gridCol>
                <a:gridCol w="715750">
                  <a:extLst>
                    <a:ext uri="{9D8B030D-6E8A-4147-A177-3AD203B41FA5}">
                      <a16:colId xmlns:a16="http://schemas.microsoft.com/office/drawing/2014/main" val="20004"/>
                    </a:ext>
                  </a:extLst>
                </a:gridCol>
                <a:gridCol w="1017725">
                  <a:extLst>
                    <a:ext uri="{9D8B030D-6E8A-4147-A177-3AD203B41FA5}">
                      <a16:colId xmlns:a16="http://schemas.microsoft.com/office/drawing/2014/main" val="20005"/>
                    </a:ext>
                  </a:extLst>
                </a:gridCol>
                <a:gridCol w="1433600">
                  <a:extLst>
                    <a:ext uri="{9D8B030D-6E8A-4147-A177-3AD203B41FA5}">
                      <a16:colId xmlns:a16="http://schemas.microsoft.com/office/drawing/2014/main" val="20006"/>
                    </a:ext>
                  </a:extLst>
                </a:gridCol>
                <a:gridCol w="781150">
                  <a:extLst>
                    <a:ext uri="{9D8B030D-6E8A-4147-A177-3AD203B41FA5}">
                      <a16:colId xmlns:a16="http://schemas.microsoft.com/office/drawing/2014/main" val="20007"/>
                    </a:ext>
                  </a:extLst>
                </a:gridCol>
              </a:tblGrid>
              <a:tr h="609350">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Use Case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Data Ingestion</a:t>
                      </a:r>
                      <a:b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b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(Static / Streaming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Volume of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Variety of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Velocity of Data</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Complexity of Data Processing</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Overall Ease of Enterprise Architecture Implementation Score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b="1"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Average</a:t>
                      </a:r>
                      <a:endParaRPr sz="1200" b="1"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0"/>
                  </a:ext>
                </a:extLst>
              </a:tr>
              <a:tr h="317425">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Fraud Detection</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1"/>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Investment Predictions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3.833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2"/>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Portfolio Management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3"/>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Digital and Personal Assistants / Chatbots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4"/>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Consumer Marketing and Cross-Selling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5"/>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NLP for Customer Contracts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5</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3.333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6"/>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Automated Wealth Advisor (Wealth Bot)</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3.167</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7"/>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Credit Scoring</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3.167</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8"/>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Trade Settlements</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2.833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09"/>
                  </a:ext>
                </a:extLst>
              </a:tr>
              <a:tr h="317425">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Process Automation</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3</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4</a:t>
                      </a:r>
                      <a:endParaRPr sz="1200" i="0" u="none" strike="noStrike" cap="none">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tc>
                  <a:txBody>
                    <a:bodyPr/>
                    <a:lstStyle/>
                    <a:p>
                      <a:pPr marL="0" marR="0" lvl="0" indent="0" algn="l" rtl="0">
                        <a:spcBef>
                          <a:spcPts val="0"/>
                        </a:spcBef>
                        <a:spcAft>
                          <a:spcPts val="0"/>
                        </a:spcAft>
                        <a:buNone/>
                      </a:pPr>
                      <a:r>
                        <a:rPr lang="en-IN" sz="120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rPr>
                        <a:t>2.5</a:t>
                      </a:r>
                      <a:endParaRPr sz="1200" i="0" u="none" strike="noStrike" cap="none" dirty="0">
                        <a:solidFill>
                          <a:schemeClr val="lt1"/>
                        </a:solidFill>
                        <a:latin typeface="Calibri" panose="020F0502020204030204" pitchFamily="34" charset="0"/>
                        <a:ea typeface="Calibri" panose="020F0502020204030204" pitchFamily="34" charset="0"/>
                        <a:cs typeface="Calibri" panose="020F0502020204030204" pitchFamily="34" charset="0"/>
                        <a:sym typeface="Times New Roman"/>
                      </a:endParaRPr>
                    </a:p>
                  </a:txBody>
                  <a:tcPr marL="43200" marR="6800" marT="6800" marB="0" anchor="ctr">
                    <a:solidFill>
                      <a:srgbClr val="0070C0"/>
                    </a:solidFill>
                  </a:tcPr>
                </a:tc>
                <a:extLst>
                  <a:ext uri="{0D108BD9-81ED-4DB2-BD59-A6C34878D82A}">
                    <a16:rowId xmlns:a16="http://schemas.microsoft.com/office/drawing/2014/main" val="10010"/>
                  </a:ext>
                </a:extLst>
              </a:tr>
            </a:tbl>
          </a:graphicData>
        </a:graphic>
      </p:graphicFrame>
      <p:sp>
        <p:nvSpPr>
          <p:cNvPr id="281" name="Google Shape;281;p31"/>
          <p:cNvSpPr txBox="1">
            <a:spLocks noGrp="1"/>
          </p:cNvSpPr>
          <p:nvPr>
            <p:ph type="sldNum" idx="4294967295"/>
          </p:nvPr>
        </p:nvSpPr>
        <p:spPr>
          <a:xfrm>
            <a:off x="11409045" y="6333134"/>
            <a:ext cx="731700" cy="525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IN">
                <a:solidFill>
                  <a:schemeClr val="lt1"/>
                </a:solidFill>
              </a:rPr>
              <a:t>9</a:t>
            </a:fld>
            <a:endParaRPr>
              <a:solidFill>
                <a:schemeClr val="lt1"/>
              </a:solidFill>
            </a:endParaRPr>
          </a:p>
        </p:txBody>
      </p:sp>
      <p:pic>
        <p:nvPicPr>
          <p:cNvPr id="7" name="Audio 6">
            <a:hlinkClick r:id="" action="ppaction://media"/>
            <a:extLst>
              <a:ext uri="{FF2B5EF4-FFF2-40B4-BE49-F238E27FC236}">
                <a16:creationId xmlns:a16="http://schemas.microsoft.com/office/drawing/2014/main" id="{70E0DAC6-C48A-BA7C-56EE-3013EFB79F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1817"/>
    </mc:Choice>
    <mc:Fallback>
      <p:transition spd="slow" advTm="101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over and End Slide Master">
  <a:themeElements>
    <a:clrScheme name="ALLPPT-407">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407">
      <a:dk1>
        <a:srgbClr val="000000"/>
      </a:dk1>
      <a:lt1>
        <a:srgbClr val="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5685</Words>
  <Application>Microsoft Office PowerPoint</Application>
  <PresentationFormat>Widescreen</PresentationFormat>
  <Paragraphs>999</Paragraphs>
  <Slides>25</Slides>
  <Notes>25</Notes>
  <HiddenSlides>0</HiddenSlides>
  <MMClips>8</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25</vt:i4>
      </vt:variant>
    </vt:vector>
  </HeadingPairs>
  <TitlesOfParts>
    <vt:vector size="30" baseType="lpstr">
      <vt:lpstr>Arial</vt:lpstr>
      <vt:lpstr>Calibri</vt:lpstr>
      <vt:lpstr>Times New Roman</vt:lpstr>
      <vt:lpstr>Cover and End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Jagadish Kavuturu</dc:creator>
  <cp:lastModifiedBy>Ritesh Kumar</cp:lastModifiedBy>
  <cp:revision>67</cp:revision>
  <dcterms:modified xsi:type="dcterms:W3CDTF">2023-08-21T05:06:12Z</dcterms:modified>
</cp:coreProperties>
</file>